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4"/>
  </p:notesMasterIdLst>
  <p:handoutMasterIdLst>
    <p:handoutMasterId r:id="rId15"/>
  </p:handoutMasterIdLst>
  <p:sldIdLst>
    <p:sldId id="462" r:id="rId2"/>
    <p:sldId id="445" r:id="rId3"/>
    <p:sldId id="463" r:id="rId4"/>
    <p:sldId id="465" r:id="rId5"/>
    <p:sldId id="509" r:id="rId6"/>
    <p:sldId id="452" r:id="rId7"/>
    <p:sldId id="506" r:id="rId8"/>
    <p:sldId id="493" r:id="rId9"/>
    <p:sldId id="511" r:id="rId10"/>
    <p:sldId id="512" r:id="rId11"/>
    <p:sldId id="510" r:id="rId12"/>
    <p:sldId id="508" r:id="rId1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5050"/>
    <a:srgbClr val="999999"/>
    <a:srgbClr val="FF5729"/>
    <a:srgbClr val="CCCCCC"/>
    <a:srgbClr val="0F46A7"/>
    <a:srgbClr val="970A82"/>
    <a:srgbClr val="FF3399"/>
    <a:srgbClr val="FFFFFF"/>
    <a:srgbClr val="FEE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F53177-ED89-49C9-8446-67CA1BDBA341}" v="115" dt="2020-05-25T23:56:18.884"/>
    <p1510:client id="{5B834076-FAC4-4319-AEB6-0C5B2CF9F971}" v="1764" dt="2020-05-25T18:29:09.356"/>
    <p1510:client id="{9A6DDD94-B5DE-4C9B-B4FD-253D785C1876}" v="9" dt="2020-05-25T13:31:54.706"/>
    <p1510:client id="{C32B477F-8321-5942-A0B6-805378F429C9}" v="140" dt="2020-05-25T16:47:56.41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snapToGrid="0">
      <p:cViewPr varScale="1">
        <p:scale>
          <a:sx n="108" d="100"/>
          <a:sy n="108" d="100"/>
        </p:scale>
        <p:origin x="672" y="102"/>
      </p:cViewPr>
      <p:guideLst>
        <p:guide pos="3841"/>
        <p:guide orient="horz" pos="1022"/>
        <p:guide orient="horz" pos="4004"/>
        <p:guide pos="303"/>
        <p:guide pos="7356"/>
        <p:guide orient="horz" pos="30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34052-12FB-4B01-8A2E-D87AD7371E95}" type="slidenum">
              <a:rPr lang="en-US" smtClean="0"/>
              <a:t>1</a:t>
            </a:fld>
            <a:endParaRPr lang="en-US"/>
          </a:p>
        </p:txBody>
      </p:sp>
    </p:spTree>
    <p:extLst>
      <p:ext uri="{BB962C8B-B14F-4D97-AF65-F5344CB8AC3E}">
        <p14:creationId xmlns:p14="http://schemas.microsoft.com/office/powerpoint/2010/main" val="322453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34052-12FB-4B01-8A2E-D87AD7371E95}" type="slidenum">
              <a:rPr lang="en-US" smtClean="0"/>
              <a:t>11</a:t>
            </a:fld>
            <a:endParaRPr lang="en-US"/>
          </a:p>
        </p:txBody>
      </p:sp>
    </p:spTree>
    <p:extLst>
      <p:ext uri="{BB962C8B-B14F-4D97-AF65-F5344CB8AC3E}">
        <p14:creationId xmlns:p14="http://schemas.microsoft.com/office/powerpoint/2010/main" val="396389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34052-12FB-4B01-8A2E-D87AD7371E95}" type="slidenum">
              <a:rPr lang="en-US" smtClean="0"/>
              <a:t>3</a:t>
            </a:fld>
            <a:endParaRPr lang="en-US"/>
          </a:p>
        </p:txBody>
      </p:sp>
    </p:spTree>
    <p:extLst>
      <p:ext uri="{BB962C8B-B14F-4D97-AF65-F5344CB8AC3E}">
        <p14:creationId xmlns:p14="http://schemas.microsoft.com/office/powerpoint/2010/main" val="331596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328830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34052-12FB-4B01-8A2E-D87AD7371E95}" type="slidenum">
              <a:rPr lang="en-US" smtClean="0"/>
              <a:t>5</a:t>
            </a:fld>
            <a:endParaRPr lang="en-US"/>
          </a:p>
        </p:txBody>
      </p:sp>
    </p:spTree>
    <p:extLst>
      <p:ext uri="{BB962C8B-B14F-4D97-AF65-F5344CB8AC3E}">
        <p14:creationId xmlns:p14="http://schemas.microsoft.com/office/powerpoint/2010/main" val="3766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99680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076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34052-12FB-4B01-8A2E-D87AD7371E95}" type="slidenum">
              <a:rPr lang="en-US" smtClean="0"/>
              <a:t>8</a:t>
            </a:fld>
            <a:endParaRPr lang="en-US"/>
          </a:p>
        </p:txBody>
      </p:sp>
    </p:spTree>
    <p:extLst>
      <p:ext uri="{BB962C8B-B14F-4D97-AF65-F5344CB8AC3E}">
        <p14:creationId xmlns:p14="http://schemas.microsoft.com/office/powerpoint/2010/main" val="2299147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884286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3339190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a:t>Presentation Title </a:t>
            </a:r>
            <a:br>
              <a:rPr lang="en-US"/>
            </a:br>
            <a:r>
              <a:rPr lang="en-US"/>
              <a:t>Goes Here and Here.</a:t>
            </a:r>
          </a:p>
        </p:txBody>
      </p:sp>
      <p:pic>
        <p:nvPicPr>
          <p:cNvPr id="14" name="Graphic 13">
            <a:extLst>
              <a:ext uri="{FF2B5EF4-FFF2-40B4-BE49-F238E27FC236}">
                <a16:creationId xmlns:a16="http://schemas.microsoft.com/office/drawing/2014/main" id="{4BCCD563-F291-1438-BF24-A7EFC3C407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8501" y="6168873"/>
            <a:ext cx="936969" cy="457590"/>
          </a:xfrm>
          <a:prstGeom prst="rect">
            <a:avLst/>
          </a:prstGeom>
        </p:spPr>
      </p:pic>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with imag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A98CCC-561D-5A44-A21E-CE19C169EBD0}"/>
              </a:ext>
            </a:extLst>
          </p:cNvPr>
          <p:cNvSpPr/>
          <p:nvPr userDrawn="1"/>
        </p:nvSpPr>
        <p:spPr bwMode="gray">
          <a:xfrm>
            <a:off x="10160000" y="254000"/>
            <a:ext cx="2035175" cy="6604000"/>
          </a:xfrm>
          <a:prstGeom prst="rect">
            <a:avLst/>
          </a:prstGeom>
          <a:solidFill>
            <a:schemeClr val="tx2">
              <a:alpha val="7098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
        <p:nvSpPr>
          <p:cNvPr id="6" name="Freeform 314">
            <a:hlinkClick r:id="rId2" action="ppaction://hlinksldjump"/>
            <a:extLst>
              <a:ext uri="{FF2B5EF4-FFF2-40B4-BE49-F238E27FC236}">
                <a16:creationId xmlns:a16="http://schemas.microsoft.com/office/drawing/2014/main" id="{CB949D5B-7769-064A-8995-16CC8C82E5B9}"/>
              </a:ext>
            </a:extLst>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Text Placeholder 1">
            <a:extLst>
              <a:ext uri="{FF2B5EF4-FFF2-40B4-BE49-F238E27FC236}">
                <a16:creationId xmlns:a16="http://schemas.microsoft.com/office/drawing/2014/main" id="{1274DA52-5F78-8C42-9878-07B14FB137F1}"/>
              </a:ext>
            </a:extLst>
          </p:cNvPr>
          <p:cNvSpPr>
            <a:spLocks noGrp="1"/>
          </p:cNvSpPr>
          <p:nvPr>
            <p:ph type="body" sz="quarter" idx="13"/>
          </p:nvPr>
        </p:nvSpPr>
        <p:spPr>
          <a:xfrm>
            <a:off x="503999" y="918838"/>
            <a:ext cx="9163050" cy="757255"/>
          </a:xfrm>
        </p:spPr>
        <p:txBody>
          <a:bodyPr/>
          <a:lstStyle>
            <a:lvl1pPr>
              <a:defRPr>
                <a:solidFill>
                  <a:schemeClr val="accent1"/>
                </a:solidFill>
              </a:defRPr>
            </a:lvl1pPr>
          </a:lstStyle>
          <a:p>
            <a:r>
              <a:rPr lang="en-US" noProof="0"/>
              <a:t>Page subtitle</a:t>
            </a:r>
          </a:p>
        </p:txBody>
      </p:sp>
    </p:spTree>
    <p:extLst>
      <p:ext uri="{BB962C8B-B14F-4D97-AF65-F5344CB8AC3E}">
        <p14:creationId xmlns:p14="http://schemas.microsoft.com/office/powerpoint/2010/main" val="1577905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a:t>“Quote goes here </a:t>
            </a:r>
            <a:br>
              <a:rPr lang="en-US" noProof="0"/>
            </a:br>
            <a:r>
              <a:rPr lang="en-US" noProof="0"/>
              <a:t>and here.”</a:t>
            </a:r>
          </a:p>
          <a:p>
            <a:pPr lvl="1"/>
            <a:r>
              <a:rPr lang="en-US" noProof="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a:t>Insert page title (sentence case)</a:t>
            </a:r>
            <a:endParaRPr lang="en-US"/>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2"/>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1"/>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641" y="5497033"/>
            <a:ext cx="4408821" cy="366254"/>
          </a:xfrm>
        </p:spPr>
        <p:txBody>
          <a:bodyPr anchor="b" anchorCtr="0"/>
          <a:lstStyle>
            <a:lvl1pPr>
              <a:lnSpc>
                <a:spcPct val="85000"/>
              </a:lnSpc>
              <a:defRPr sz="2800" b="1" baseline="0">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641" y="5940664"/>
            <a:ext cx="4408821"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641" y="4585210"/>
            <a:ext cx="4408821" cy="348286"/>
          </a:xfrm>
        </p:spPr>
        <p:txBody>
          <a:bodyPr vert="horz" lIns="0" tIns="0" rIns="0" bIns="0" rtlCol="0">
            <a:noAutofit/>
          </a:bodyPr>
          <a:lstStyle>
            <a:lvl1pPr marL="0" indent="0">
              <a:buNone/>
              <a:defRPr lang="en-US" sz="900" b="1" kern="0" cap="all" spc="250" baseline="0" dirty="0">
                <a:solidFill>
                  <a:srgbClr val="FF0000"/>
                </a:solidFill>
                <a:ea typeface="Nexa Black" charset="0"/>
                <a:cs typeface="Nexa Black" charset="0"/>
              </a:defRPr>
            </a:lvl1pPr>
          </a:lstStyle>
          <a:p>
            <a:pPr marL="228600" lvl="0" indent="-228600"/>
            <a:r>
              <a:rPr lang="en-US" dirty="0"/>
              <a:t>Date</a:t>
            </a:r>
          </a:p>
        </p:txBody>
      </p:sp>
      <p:sp>
        <p:nvSpPr>
          <p:cNvPr id="8" name="Picture Placeholder 7"/>
          <p:cNvSpPr>
            <a:spLocks noGrp="1"/>
          </p:cNvSpPr>
          <p:nvPr>
            <p:ph type="pic" sz="quarter" idx="19" hasCustomPrompt="1"/>
          </p:nvPr>
        </p:nvSpPr>
        <p:spPr>
          <a:xfrm>
            <a:off x="5323460" y="0"/>
            <a:ext cx="6871714" cy="6858000"/>
          </a:xfrm>
        </p:spPr>
        <p:txBody>
          <a:bodyPr anchor="ctr"/>
          <a:lstStyle>
            <a:lvl1pPr marL="0" indent="0" algn="ctr">
              <a:buNone/>
              <a:defRPr/>
            </a:lvl1pPr>
          </a:lstStyle>
          <a:p>
            <a:r>
              <a:rPr lang="en-US" dirty="0"/>
              <a:t>Click to insert picture</a:t>
            </a:r>
          </a:p>
        </p:txBody>
      </p:sp>
      <p:pic>
        <p:nvPicPr>
          <p:cNvPr id="10" name="Graphic 9">
            <a:extLst>
              <a:ext uri="{FF2B5EF4-FFF2-40B4-BE49-F238E27FC236}">
                <a16:creationId xmlns:a16="http://schemas.microsoft.com/office/drawing/2014/main" id="{2C9969D3-D000-6F34-8EA8-7669D77291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8259" y="619301"/>
            <a:ext cx="1336164" cy="652546"/>
          </a:xfrm>
          <a:prstGeom prst="rect">
            <a:avLst/>
          </a:prstGeom>
        </p:spPr>
      </p:pic>
      <p:sp>
        <p:nvSpPr>
          <p:cNvPr id="11" name="TextBox 10">
            <a:extLst>
              <a:ext uri="{FF2B5EF4-FFF2-40B4-BE49-F238E27FC236}">
                <a16:creationId xmlns:a16="http://schemas.microsoft.com/office/drawing/2014/main" id="{7A5DFA81-24AB-9901-13B8-67A5F2235D52}"/>
              </a:ext>
            </a:extLst>
          </p:cNvPr>
          <p:cNvSpPr txBox="1"/>
          <p:nvPr userDrawn="1"/>
        </p:nvSpPr>
        <p:spPr>
          <a:xfrm>
            <a:off x="798259" y="1102787"/>
            <a:ext cx="927726" cy="415498"/>
          </a:xfrm>
          <a:prstGeom prst="rect">
            <a:avLst/>
          </a:prstGeom>
          <a:noFill/>
        </p:spPr>
        <p:txBody>
          <a:bodyPr wrap="square">
            <a:spAutoFit/>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Tech</a:t>
            </a:r>
          </a:p>
        </p:txBody>
      </p:sp>
      <p:sp>
        <p:nvSpPr>
          <p:cNvPr id="12" name="TextBox 11">
            <a:extLst>
              <a:ext uri="{FF2B5EF4-FFF2-40B4-BE49-F238E27FC236}">
                <a16:creationId xmlns:a16="http://schemas.microsoft.com/office/drawing/2014/main" id="{56FD8463-DBF8-4BA3-1CE2-7DC1C88A1137}"/>
              </a:ext>
            </a:extLst>
          </p:cNvPr>
          <p:cNvSpPr txBox="1"/>
          <p:nvPr userDrawn="1"/>
        </p:nvSpPr>
        <p:spPr>
          <a:xfrm>
            <a:off x="1343841" y="1102787"/>
            <a:ext cx="927726" cy="415498"/>
          </a:xfrm>
          <a:prstGeom prst="rect">
            <a:avLst/>
          </a:prstGeom>
          <a:noFill/>
        </p:spPr>
        <p:txBody>
          <a:bodyPr wrap="square">
            <a:spAutoFit/>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Hut</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533692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1"/>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9" name="Graphic 8">
            <a:extLst>
              <a:ext uri="{FF2B5EF4-FFF2-40B4-BE49-F238E27FC236}">
                <a16:creationId xmlns:a16="http://schemas.microsoft.com/office/drawing/2014/main" id="{20FA5AE2-5895-7D4E-6E3A-27A1BFD784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4000" y="5896410"/>
            <a:ext cx="936969" cy="457590"/>
          </a:xfrm>
          <a:prstGeom prst="rect">
            <a:avLst/>
          </a:prstGeom>
        </p:spPr>
      </p:pic>
    </p:spTree>
    <p:extLst>
      <p:ext uri="{BB962C8B-B14F-4D97-AF65-F5344CB8AC3E}">
        <p14:creationId xmlns:p14="http://schemas.microsoft.com/office/powerpoint/2010/main" val="7810903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FDDEEE3-DCD4-2A32-2DD8-B6A663D5DCD0}"/>
              </a:ext>
            </a:extLst>
          </p:cNvPr>
          <p:cNvSpPr txBox="1"/>
          <p:nvPr userDrawn="1"/>
        </p:nvSpPr>
        <p:spPr>
          <a:xfrm>
            <a:off x="591703" y="3959803"/>
            <a:ext cx="7623175" cy="1969770"/>
          </a:xfrm>
          <a:prstGeom prst="rect">
            <a:avLst/>
          </a:prstGeom>
          <a:noFill/>
        </p:spPr>
        <p:txBody>
          <a:bodyPr wrap="square" lIns="0" tIns="0" rIns="0" bIns="0" rtlCol="0">
            <a:spAutoFit/>
          </a:bodyPr>
          <a:lstStyle/>
          <a:p>
            <a:pPr algn="just">
              <a:spcBef>
                <a:spcPts val="1200"/>
              </a:spcBef>
            </a:pPr>
            <a:r>
              <a:rPr lang="en-US" sz="9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EVLO. The information contained herein may be changed without prior notice.</a:t>
            </a:r>
          </a:p>
          <a:p>
            <a:pPr algn="just">
              <a:spcBef>
                <a:spcPts val="1200"/>
              </a:spcBef>
            </a:pPr>
            <a:r>
              <a:rPr lang="en-US" sz="900" kern="1200" dirty="0">
                <a:solidFill>
                  <a:schemeClr val="tx1"/>
                </a:solidFill>
                <a:latin typeface="Arial"/>
                <a:ea typeface="Arial Unicode MS" panose="020B0604020202020204" pitchFamily="34" charset="-128"/>
                <a:cs typeface="+mn-cs"/>
              </a:rPr>
              <a:t>These materials are provided by EVLO for informational purposes only, without representation or warranty of any kind, and EVLO shall not be liable for errors or omissions with respect to the materials. The only warranties for EVLO products and services are those that are set forth in the express warranty statements accompanying such products and services, if any. </a:t>
            </a:r>
          </a:p>
          <a:p>
            <a:pPr algn="just">
              <a:spcBef>
                <a:spcPts val="1200"/>
              </a:spcBef>
            </a:pPr>
            <a:r>
              <a:rPr lang="en-US" sz="900" kern="1200" dirty="0">
                <a:solidFill>
                  <a:schemeClr val="tx1"/>
                </a:solidFill>
                <a:latin typeface="Arial"/>
                <a:ea typeface="Arial Unicode MS" panose="020B0604020202020204" pitchFamily="34" charset="-128"/>
                <a:cs typeface="+mn-cs"/>
              </a:rPr>
              <a:t>In particular, EVLO have no obligation to pursue any course of business outlined in this document or any related presentation, or to develop or release any functionality mentioned therein. This document, or any related presentation, and EVLO’s strategy and possible future developments and products are all subject to change and may be changed by EVLO at any time for any reason without notice. The information in this document is not a commitment, promise, or legal obligation to deliver any material, code, or functionality. Readers are cautioned not to place undue reliance on these forward-looking statements, and they should not be relied upon in making purchasing decisions.</a:t>
            </a:r>
          </a:p>
          <a:p>
            <a:pPr algn="just"/>
            <a:r>
              <a:rPr lang="en-US" sz="900" kern="1200" dirty="0">
                <a:solidFill>
                  <a:schemeClr val="tx1"/>
                </a:solidFill>
                <a:effectLst/>
                <a:latin typeface="+mn-lt"/>
                <a:ea typeface="+mn-ea"/>
                <a:cs typeface="+mn-cs"/>
              </a:rPr>
              <a:t> </a:t>
            </a:r>
          </a:p>
          <a:p>
            <a:pPr algn="just"/>
            <a:r>
              <a:rPr lang="en-US" sz="900" kern="1200" dirty="0">
                <a:solidFill>
                  <a:schemeClr val="tx1"/>
                </a:solidFill>
                <a:effectLst/>
                <a:latin typeface="+mn-lt"/>
                <a:ea typeface="+mn-ea"/>
                <a:cs typeface="+mn-cs"/>
              </a:rPr>
              <a:t>© 2022 EVLO Energy</a:t>
            </a:r>
          </a:p>
        </p:txBody>
      </p:sp>
      <p:pic>
        <p:nvPicPr>
          <p:cNvPr id="12" name="Graphic 11">
            <a:extLst>
              <a:ext uri="{FF2B5EF4-FFF2-40B4-BE49-F238E27FC236}">
                <a16:creationId xmlns:a16="http://schemas.microsoft.com/office/drawing/2014/main" id="{D446E024-5F0A-03BE-DD8B-7B83BEBBF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8259" y="619301"/>
            <a:ext cx="1336164" cy="652546"/>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py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141724-99E6-2FB6-4C11-DA92D3F65165}"/>
              </a:ext>
            </a:extLst>
          </p:cNvPr>
          <p:cNvSpPr/>
          <p:nvPr userDrawn="1"/>
        </p:nvSpPr>
        <p:spPr>
          <a:xfrm>
            <a:off x="4134012" y="5086938"/>
            <a:ext cx="7143588" cy="1708160"/>
          </a:xfrm>
          <a:prstGeom prst="rect">
            <a:avLst/>
          </a:prstGeom>
        </p:spPr>
        <p:txBody>
          <a:bodyPr wrap="square" numCol="2" spcCol="182880">
            <a:spAutoFit/>
          </a:bodyPr>
          <a:lstStyle/>
          <a:p>
            <a:pPr algn="just">
              <a:lnSpc>
                <a:spcPct val="120000"/>
              </a:lnSpc>
            </a:pPr>
            <a:r>
              <a:rPr lang="en-US" sz="700" dirty="0">
                <a:latin typeface="Open Sans" charset="0"/>
                <a:ea typeface="Open Sans" charset="0"/>
                <a:cs typeface="Open Sans" charset="0"/>
              </a:rPr>
              <a:t>No part of this publication may be reproduced or transmitted in any form or for any purpose without the express permission of EVLO. The information contained herein may be changed without prior notice.</a:t>
            </a:r>
          </a:p>
          <a:p>
            <a:pPr algn="just">
              <a:lnSpc>
                <a:spcPct val="120000"/>
              </a:lnSpc>
            </a:pPr>
            <a:endParaRPr lang="en-US" sz="700" dirty="0">
              <a:latin typeface="Open Sans" charset="0"/>
              <a:ea typeface="Open Sans" charset="0"/>
              <a:cs typeface="Open Sans" charset="0"/>
            </a:endParaRPr>
          </a:p>
          <a:p>
            <a:pPr algn="just">
              <a:lnSpc>
                <a:spcPct val="120000"/>
              </a:lnSpc>
            </a:pPr>
            <a:r>
              <a:rPr lang="en-US" sz="700" dirty="0">
                <a:latin typeface="Open Sans" charset="0"/>
                <a:ea typeface="Open Sans" charset="0"/>
                <a:cs typeface="Open Sans" charset="0"/>
              </a:rPr>
              <a:t>These materials are provided by EVLO for informational purposes only, without representation or warranty of any kind, and EVLO shall not be liable for errors or omissions with respect to the materials. The only warranties for EVLO products and services are those that are set forth in the express warranty statements accompanying such products and services, if any.</a:t>
            </a:r>
          </a:p>
          <a:p>
            <a:pPr algn="just">
              <a:lnSpc>
                <a:spcPct val="120000"/>
              </a:lnSpc>
            </a:pPr>
            <a:endParaRPr lang="en-US" sz="700" dirty="0">
              <a:latin typeface="Open Sans" charset="0"/>
              <a:ea typeface="Open Sans" charset="0"/>
              <a:cs typeface="Open Sans" charset="0"/>
            </a:endParaRPr>
          </a:p>
          <a:p>
            <a:pPr algn="just">
              <a:lnSpc>
                <a:spcPct val="120000"/>
              </a:lnSpc>
            </a:pPr>
            <a:endParaRPr lang="en-US" sz="700" dirty="0">
              <a:latin typeface="Open Sans" charset="0"/>
              <a:ea typeface="Open Sans" charset="0"/>
              <a:cs typeface="Open Sans" charset="0"/>
            </a:endParaRPr>
          </a:p>
          <a:p>
            <a:pPr algn="just">
              <a:lnSpc>
                <a:spcPct val="120000"/>
              </a:lnSpc>
            </a:pPr>
            <a:endParaRPr lang="en-US" sz="700" dirty="0">
              <a:latin typeface="Open Sans" charset="0"/>
              <a:ea typeface="Open Sans" charset="0"/>
              <a:cs typeface="Open Sans" charset="0"/>
            </a:endParaRPr>
          </a:p>
          <a:p>
            <a:pPr algn="just">
              <a:lnSpc>
                <a:spcPct val="120000"/>
              </a:lnSpc>
            </a:pPr>
            <a:r>
              <a:rPr lang="en-US" sz="700" dirty="0">
                <a:latin typeface="Open Sans" charset="0"/>
                <a:ea typeface="Open Sans" charset="0"/>
                <a:cs typeface="Open Sans" charset="0"/>
              </a:rPr>
              <a:t>In particular, EVLO have no obligation to pursue any course of business outlined in this document or any related presentation, or to develop or release any functionality mentioned therein. This document, or any related presentation, and EVLO’s strategy and possible future developments and products are all subject to change and may be changed by EVLO at any time for any reason without notice. The information in this document is not a commitment, promise, or legal obligation to deliver any material, code, or functionality. Readers are cautioned not to place undue reliance on these forward-looking statements, and they should not be relied upon in making purchasing decisions.</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 2022 EVLO Energy</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a:t>
            </a:r>
            <a:endParaRPr lang="en-US" sz="700" b="1" dirty="0">
              <a:latin typeface="Open Sans" charset="0"/>
              <a:ea typeface="Open Sans" charset="0"/>
              <a:cs typeface="Open Sans" charset="0"/>
            </a:endParaRPr>
          </a:p>
        </p:txBody>
      </p:sp>
      <p:pic>
        <p:nvPicPr>
          <p:cNvPr id="7" name="Graphic 6">
            <a:extLst>
              <a:ext uri="{FF2B5EF4-FFF2-40B4-BE49-F238E27FC236}">
                <a16:creationId xmlns:a16="http://schemas.microsoft.com/office/drawing/2014/main" id="{42C629B1-0A11-CF66-8D73-B53E52C291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8259" y="619301"/>
            <a:ext cx="1336164" cy="652546"/>
          </a:xfrm>
          <a:prstGeom prst="rect">
            <a:avLst/>
          </a:prstGeom>
        </p:spPr>
      </p:pic>
    </p:spTree>
    <p:extLst>
      <p:ext uri="{BB962C8B-B14F-4D97-AF65-F5344CB8AC3E}">
        <p14:creationId xmlns:p14="http://schemas.microsoft.com/office/powerpoint/2010/main" val="3718695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
            <a:ext cx="12195175" cy="6857999"/>
          </a:xfrm>
          <a:noFill/>
        </p:spPr>
        <p:txBody>
          <a:bodyPr anchor="ctr"/>
          <a:lstStyle>
            <a:lvl1pPr marL="0" indent="0" algn="ctr">
              <a:buNone/>
              <a:defRPr>
                <a:solidFill>
                  <a:schemeClr val="accent6"/>
                </a:solidFill>
              </a:defRPr>
            </a:lvl1pPr>
          </a:lstStyle>
          <a:p>
            <a:r>
              <a:rPr lang="en-US" dirty="0"/>
              <a:t>Drag picture to placeholder or click icon to add</a:t>
            </a:r>
          </a:p>
        </p:txBody>
      </p:sp>
      <p:sp>
        <p:nvSpPr>
          <p:cNvPr id="3" name="Title 1"/>
          <p:cNvSpPr>
            <a:spLocks noGrp="1"/>
          </p:cNvSpPr>
          <p:nvPr>
            <p:ph type="title" hasCustomPrompt="1"/>
          </p:nvPr>
        </p:nvSpPr>
        <p:spPr>
          <a:xfrm>
            <a:off x="914640" y="4725108"/>
            <a:ext cx="4390263"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dirty="0"/>
              <a:t>Click to edit Title</a:t>
            </a:r>
          </a:p>
        </p:txBody>
      </p:sp>
      <p:sp>
        <p:nvSpPr>
          <p:cNvPr id="4" name="Text Placeholder 4"/>
          <p:cNvSpPr>
            <a:spLocks noGrp="1"/>
          </p:cNvSpPr>
          <p:nvPr>
            <p:ph type="body" sz="quarter" idx="10" hasCustomPrompt="1"/>
          </p:nvPr>
        </p:nvSpPr>
        <p:spPr>
          <a:xfrm>
            <a:off x="914640" y="5694830"/>
            <a:ext cx="4390263"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dirty="0"/>
              <a:t>Click to edit subtitle</a:t>
            </a:r>
          </a:p>
        </p:txBody>
      </p:sp>
    </p:spTree>
    <p:extLst>
      <p:ext uri="{BB962C8B-B14F-4D97-AF65-F5344CB8AC3E}">
        <p14:creationId xmlns:p14="http://schemas.microsoft.com/office/powerpoint/2010/main" val="105015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EVLO</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2022</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a:t>Presentation Title </a:t>
            </a:r>
            <a:br>
              <a:rPr lang="en-US"/>
            </a:br>
            <a:r>
              <a:rPr lang="en-US"/>
              <a:t>Goes Here and Here.</a:t>
            </a:r>
          </a:p>
        </p:txBody>
      </p:sp>
      <p:pic>
        <p:nvPicPr>
          <p:cNvPr id="11" name="Graphic 10">
            <a:extLst>
              <a:ext uri="{FF2B5EF4-FFF2-40B4-BE49-F238E27FC236}">
                <a16:creationId xmlns:a16="http://schemas.microsoft.com/office/drawing/2014/main" id="{4F1535D6-8E8B-C74D-24B0-ACD72EFA57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8501" y="6168873"/>
            <a:ext cx="936969" cy="457590"/>
          </a:xfrm>
          <a:prstGeom prst="rect">
            <a:avLst/>
          </a:prstGeom>
        </p:spPr>
      </p:pic>
    </p:spTree>
    <p:extLst>
      <p:ext uri="{BB962C8B-B14F-4D97-AF65-F5344CB8AC3E}">
        <p14:creationId xmlns:p14="http://schemas.microsoft.com/office/powerpoint/2010/main" val="13448493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EVLO</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2022</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a:t>Title Goes Here </a:t>
            </a:r>
            <a:br>
              <a:rPr lang="en-US"/>
            </a:br>
            <a:r>
              <a:rPr lang="en-US"/>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pic>
        <p:nvPicPr>
          <p:cNvPr id="14" name="Graphic 13">
            <a:extLst>
              <a:ext uri="{FF2B5EF4-FFF2-40B4-BE49-F238E27FC236}">
                <a16:creationId xmlns:a16="http://schemas.microsoft.com/office/drawing/2014/main" id="{C019AC61-AE10-1667-23D4-3F38100D7C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8501" y="6168873"/>
            <a:ext cx="936969" cy="45759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EVLO</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2022</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a:t>Title Goes Here </a:t>
            </a:r>
            <a:br>
              <a:rPr lang="en-US"/>
            </a:br>
            <a:r>
              <a:rPr lang="en-US"/>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a:p>
        </p:txBody>
      </p:sp>
      <p:pic>
        <p:nvPicPr>
          <p:cNvPr id="11" name="Graphic 10">
            <a:extLst>
              <a:ext uri="{FF2B5EF4-FFF2-40B4-BE49-F238E27FC236}">
                <a16:creationId xmlns:a16="http://schemas.microsoft.com/office/drawing/2014/main" id="{7A5C914C-7C58-4E76-401B-EBC467E6E4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8501" y="6168873"/>
            <a:ext cx="936969" cy="457590"/>
          </a:xfrm>
          <a:prstGeom prst="rect">
            <a:avLst/>
          </a:prstGeom>
        </p:spPr>
      </p:pic>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EVLO Energy. All rights reserved.</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9" r:id="rId2"/>
    <p:sldLayoutId id="2147483776" r:id="rId3"/>
    <p:sldLayoutId id="2147483773" r:id="rId4"/>
    <p:sldLayoutId id="2147483775" r:id="rId5"/>
    <p:sldLayoutId id="2147483741" r:id="rId6"/>
    <p:sldLayoutId id="2147483765" r:id="rId7"/>
    <p:sldLayoutId id="2147483767" r:id="rId8"/>
    <p:sldLayoutId id="2147483743" r:id="rId9"/>
    <p:sldLayoutId id="2147483774" r:id="rId10"/>
    <p:sldLayoutId id="2147483778"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80" r:id="rId28"/>
    <p:sldLayoutId id="2147483781" r:id="rId29"/>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68130D28-DC5B-42E3-9637-37B2CCA03AF7}"/>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val="0"/>
              </a:ext>
            </a:extLst>
          </a:blip>
          <a:srcRect l="10377" t="5172" r="1576" b="6942"/>
          <a:stretch/>
        </p:blipFill>
        <p:spPr>
          <a:xfrm>
            <a:off x="5323662" y="0"/>
            <a:ext cx="6869925" cy="6858000"/>
          </a:xfrm>
        </p:spPr>
      </p:pic>
      <p:sp>
        <p:nvSpPr>
          <p:cNvPr id="4" name="Title 3"/>
          <p:cNvSpPr>
            <a:spLocks noGrp="1"/>
          </p:cNvSpPr>
          <p:nvPr>
            <p:ph type="title"/>
          </p:nvPr>
        </p:nvSpPr>
        <p:spPr>
          <a:xfrm>
            <a:off x="914640" y="5495879"/>
            <a:ext cx="6365049" cy="367408"/>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Vagrant and Ansible in Action</a:t>
            </a:r>
          </a:p>
        </p:txBody>
      </p:sp>
      <p:sp>
        <p:nvSpPr>
          <p:cNvPr id="5" name="Text Placeholder 4"/>
          <p:cNvSpPr>
            <a:spLocks noGrp="1"/>
          </p:cNvSpPr>
          <p:nvPr>
            <p:ph type="body" sz="quarter" idx="16"/>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Thanh Tung Nguyen &amp; Omar Zeitoun | Internal</a:t>
            </a:r>
          </a:p>
        </p:txBody>
      </p:sp>
      <p:sp>
        <p:nvSpPr>
          <p:cNvPr id="6" name="Text Placeholder 5"/>
          <p:cNvSpPr>
            <a:spLocks noGrp="1"/>
          </p:cNvSpPr>
          <p:nvPr>
            <p:ph type="body" sz="quarter" idx="17"/>
          </p:nvPr>
        </p:nvSpPr>
        <p:spPr>
          <a:xfrm>
            <a:off x="915990" y="4966714"/>
            <a:ext cx="4407673" cy="348286"/>
          </a:xfrm>
        </p:spPr>
        <p:txBody>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JULY 5, 2022</a:t>
            </a:r>
          </a:p>
        </p:txBody>
      </p:sp>
    </p:spTree>
    <p:extLst>
      <p:ext uri="{BB962C8B-B14F-4D97-AF65-F5344CB8AC3E}">
        <p14:creationId xmlns:p14="http://schemas.microsoft.com/office/powerpoint/2010/main" val="96496215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E6107-0034-E143-AC3E-82426BEF2760}"/>
              </a:ext>
            </a:extLst>
          </p:cNvPr>
          <p:cNvSpPr>
            <a:spLocks noGrp="1"/>
          </p:cNvSpPr>
          <p:nvPr>
            <p:ph type="title"/>
          </p:nvPr>
        </p:nvSpPr>
        <p:spPr>
          <a:xfrm>
            <a:off x="504001" y="504000"/>
            <a:ext cx="9011474" cy="738664"/>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Ansible</a:t>
            </a:r>
            <a:br>
              <a:rPr lang="en-US" b="0"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7786F7B0-D16B-BE40-89AB-05988BD33EA4}"/>
              </a:ext>
            </a:extLst>
          </p:cNvPr>
          <p:cNvSpPr>
            <a:spLocks noGrp="1"/>
          </p:cNvSpPr>
          <p:nvPr>
            <p:ph type="body" sz="quarter" idx="13"/>
          </p:nvPr>
        </p:nvSpPr>
        <p:spPr>
          <a:xfrm>
            <a:off x="503999" y="918838"/>
            <a:ext cx="9163050" cy="369333"/>
          </a:xfrm>
        </p:spPr>
        <p:txBody>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Workflow </a:t>
            </a:r>
            <a:r>
              <a:rPr lang="en-US" dirty="0">
                <a:latin typeface="Open Sans" panose="020B0606030504020204" pitchFamily="34" charset="0"/>
                <a:ea typeface="Open Sans" panose="020B0606030504020204" pitchFamily="34" charset="0"/>
                <a:cs typeface="Open Sans" panose="020B0606030504020204" pitchFamily="34" charset="0"/>
              </a:rPr>
              <a:t> </a:t>
            </a:r>
          </a:p>
        </p:txBody>
      </p:sp>
      <p:sp>
        <p:nvSpPr>
          <p:cNvPr id="19" name="Text Placeholder 5">
            <a:hlinkClick r:id="" action="ppaction://noaction"/>
            <a:extLst>
              <a:ext uri="{FF2B5EF4-FFF2-40B4-BE49-F238E27FC236}">
                <a16:creationId xmlns:a16="http://schemas.microsoft.com/office/drawing/2014/main" id="{E2D0FE83-B744-4E52-BD42-FF17C98E2BF0}"/>
              </a:ext>
            </a:extLst>
          </p:cNvPr>
          <p:cNvSpPr txBox="1">
            <a:spLocks/>
          </p:cNvSpPr>
          <p:nvPr/>
        </p:nvSpPr>
        <p:spPr>
          <a:xfrm>
            <a:off x="10318115" y="2724107"/>
            <a:ext cx="1724660" cy="184666"/>
          </a:xfrm>
          <a:prstGeom prst="rect">
            <a:avLst/>
          </a:prstGeom>
        </p:spPr>
        <p:txBody>
          <a:bodyPr vert="horz" wrap="square" lIns="0" tIns="0" rIns="0" bIns="0" rtlCol="0" anchor="t">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rgbClr val="BBBCBC"/>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Demo</a:t>
            </a:r>
          </a:p>
        </p:txBody>
      </p:sp>
      <p:sp>
        <p:nvSpPr>
          <p:cNvPr id="20" name="Text Placeholder 5">
            <a:hlinkClick r:id="" action="ppaction://noaction"/>
            <a:extLst>
              <a:ext uri="{FF2B5EF4-FFF2-40B4-BE49-F238E27FC236}">
                <a16:creationId xmlns:a16="http://schemas.microsoft.com/office/drawing/2014/main" id="{A78F1C80-A893-4519-A6B4-042B7559C623}"/>
              </a:ext>
            </a:extLst>
          </p:cNvPr>
          <p:cNvSpPr txBox="1">
            <a:spLocks/>
          </p:cNvSpPr>
          <p:nvPr/>
        </p:nvSpPr>
        <p:spPr>
          <a:xfrm>
            <a:off x="10318114" y="1716090"/>
            <a:ext cx="1769109" cy="184666"/>
          </a:xfrm>
          <a:prstGeom prst="rect">
            <a:avLst/>
          </a:prstGeom>
        </p:spPr>
        <p:txBody>
          <a:bodyPr vert="horz" wrap="square" lIns="0" tIns="0" rIns="0" bIns="0" rtlCol="0">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chemeClr val="accent1"/>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Initiative Canvas</a:t>
            </a:r>
            <a:r>
              <a:rPr lang="en-US" sz="1200" b="1" dirty="0">
                <a:latin typeface="Open Sans" panose="020B0606030504020204" pitchFamily="34" charset="0"/>
                <a:ea typeface="Open Sans" panose="020B0606030504020204" pitchFamily="34" charset="0"/>
                <a:cs typeface="Open Sans" panose="020B0606030504020204" pitchFamily="34" charset="0"/>
              </a:rPr>
              <a:t>	</a:t>
            </a:r>
          </a:p>
        </p:txBody>
      </p:sp>
      <p:sp>
        <p:nvSpPr>
          <p:cNvPr id="21" name="Text Placeholder 5">
            <a:hlinkClick r:id="rId3" action="ppaction://hlinksldjump"/>
            <a:extLst>
              <a:ext uri="{FF2B5EF4-FFF2-40B4-BE49-F238E27FC236}">
                <a16:creationId xmlns:a16="http://schemas.microsoft.com/office/drawing/2014/main" id="{D44422A2-2DDE-450A-BDFA-44B3126D78D3}"/>
              </a:ext>
            </a:extLst>
          </p:cNvPr>
          <p:cNvSpPr txBox="1">
            <a:spLocks/>
          </p:cNvSpPr>
          <p:nvPr/>
        </p:nvSpPr>
        <p:spPr>
          <a:xfrm>
            <a:off x="10318115" y="2052096"/>
            <a:ext cx="1769108" cy="184666"/>
          </a:xfrm>
          <a:prstGeom prst="rect">
            <a:avLst/>
          </a:prstGeom>
        </p:spPr>
        <p:txBody>
          <a:bodyPr vert="horz" wrap="square" lIns="0" tIns="0" rIns="0" bIns="0" rtlCol="0" anchor="t">
            <a:spAutoFit/>
          </a:bodyPr>
          <a:lstStyle>
            <a:defPPr>
              <a:defRPr lang="de-DE"/>
            </a:defPPr>
            <a:lvl1pPr indent="0">
              <a:spcBef>
                <a:spcPts val="600"/>
              </a:spcBef>
              <a:spcAft>
                <a:spcPts val="0"/>
              </a:spcAft>
              <a:buSzPct val="100000"/>
              <a:buFont typeface="Arial" panose="020B0604020202020204" pitchFamily="34" charset="0"/>
              <a:buNone/>
              <a:tabLst>
                <a:tab pos="6705432" algn="r"/>
              </a:tabLst>
              <a:defRPr sz="1200" b="0">
                <a:cs typeface="Arial"/>
              </a:defRPr>
            </a:lvl1pPr>
            <a:lvl2pPr marL="0" indent="0">
              <a:spcBef>
                <a:spcPts val="600"/>
              </a:spcBef>
              <a:spcAft>
                <a:spcPts val="600"/>
              </a:spcAft>
              <a:buClrTx/>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latin typeface="Open Sans" panose="020B0606030504020204" pitchFamily="34" charset="0"/>
                <a:ea typeface="Open Sans" panose="020B0606030504020204" pitchFamily="34" charset="0"/>
                <a:cs typeface="Open Sans" panose="020B0606030504020204" pitchFamily="34" charset="0"/>
              </a:rPr>
              <a:t>Vagrant</a:t>
            </a:r>
          </a:p>
        </p:txBody>
      </p:sp>
      <p:sp>
        <p:nvSpPr>
          <p:cNvPr id="22" name="Text Placeholder 5">
            <a:hlinkClick r:id="" action="ppaction://noaction"/>
            <a:extLst>
              <a:ext uri="{FF2B5EF4-FFF2-40B4-BE49-F238E27FC236}">
                <a16:creationId xmlns:a16="http://schemas.microsoft.com/office/drawing/2014/main" id="{E4319527-D1A4-4846-873D-CE4DC05D4096}"/>
              </a:ext>
            </a:extLst>
          </p:cNvPr>
          <p:cNvSpPr txBox="1">
            <a:spLocks/>
          </p:cNvSpPr>
          <p:nvPr/>
        </p:nvSpPr>
        <p:spPr>
          <a:xfrm>
            <a:off x="10318115" y="2388102"/>
            <a:ext cx="1724660" cy="184666"/>
          </a:xfrm>
          <a:prstGeom prst="rect">
            <a:avLst/>
          </a:prstGeom>
        </p:spPr>
        <p:txBody>
          <a:bodyPr vert="horz" wrap="square" lIns="0" tIns="0" rIns="0" bIns="0" rtlCol="0">
            <a:spAutoFit/>
          </a:bodyPr>
          <a:lstStyle>
            <a:defPPr>
              <a:defRPr lang="de-DE"/>
            </a:defPPr>
            <a:lvl1pPr indent="0">
              <a:spcBef>
                <a:spcPts val="600"/>
              </a:spcBef>
              <a:spcAft>
                <a:spcPts val="0"/>
              </a:spcAft>
              <a:buSzPct val="100000"/>
              <a:buFont typeface="Arial" panose="020B0604020202020204" pitchFamily="34" charset="0"/>
              <a:buNone/>
              <a:tabLst>
                <a:tab pos="6705432" algn="r"/>
              </a:tabLst>
              <a:defRPr sz="1200" b="1">
                <a:solidFill>
                  <a:schemeClr val="accent1"/>
                </a:solidFill>
              </a:defRPr>
            </a:lvl1pPr>
            <a:lvl2pPr marL="0" indent="0">
              <a:spcBef>
                <a:spcPts val="600"/>
              </a:spcBef>
              <a:spcAft>
                <a:spcPts val="600"/>
              </a:spcAft>
              <a:buClrTx/>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latin typeface="Open Sans" panose="020B0606030504020204" pitchFamily="34" charset="0"/>
                <a:ea typeface="Open Sans" panose="020B0606030504020204" pitchFamily="34" charset="0"/>
                <a:cs typeface="Open Sans" panose="020B0606030504020204" pitchFamily="34" charset="0"/>
              </a:rPr>
              <a:t>Ansible</a:t>
            </a:r>
          </a:p>
        </p:txBody>
      </p:sp>
      <p:pic>
        <p:nvPicPr>
          <p:cNvPr id="5" name="Picture 4" descr="Diagram&#10;&#10;Description automatically generated">
            <a:extLst>
              <a:ext uri="{FF2B5EF4-FFF2-40B4-BE49-F238E27FC236}">
                <a16:creationId xmlns:a16="http://schemas.microsoft.com/office/drawing/2014/main" id="{628AB388-1AEA-06CB-B165-DC72AF9ADF5D}"/>
              </a:ext>
            </a:extLst>
          </p:cNvPr>
          <p:cNvPicPr>
            <a:picLocks noChangeAspect="1"/>
          </p:cNvPicPr>
          <p:nvPr/>
        </p:nvPicPr>
        <p:blipFill>
          <a:blip r:embed="rId4"/>
          <a:stretch>
            <a:fillRect/>
          </a:stretch>
        </p:blipFill>
        <p:spPr>
          <a:xfrm>
            <a:off x="3765349" y="1219792"/>
            <a:ext cx="6358440" cy="3974025"/>
          </a:xfrm>
          <a:prstGeom prst="rect">
            <a:avLst/>
          </a:prstGeom>
        </p:spPr>
      </p:pic>
      <p:grpSp>
        <p:nvGrpSpPr>
          <p:cNvPr id="15" name="Group 14">
            <a:extLst>
              <a:ext uri="{FF2B5EF4-FFF2-40B4-BE49-F238E27FC236}">
                <a16:creationId xmlns:a16="http://schemas.microsoft.com/office/drawing/2014/main" id="{47213BA0-BB60-6E3A-B4AA-10E19243B54A}"/>
              </a:ext>
            </a:extLst>
          </p:cNvPr>
          <p:cNvGrpSpPr/>
          <p:nvPr/>
        </p:nvGrpSpPr>
        <p:grpSpPr>
          <a:xfrm>
            <a:off x="321798" y="1593881"/>
            <a:ext cx="3974994" cy="2623012"/>
            <a:chOff x="9184757" y="0"/>
            <a:chExt cx="2527568" cy="2340864"/>
          </a:xfrm>
        </p:grpSpPr>
        <p:pic>
          <p:nvPicPr>
            <p:cNvPr id="16" name="Picture 15">
              <a:extLst>
                <a:ext uri="{FF2B5EF4-FFF2-40B4-BE49-F238E27FC236}">
                  <a16:creationId xmlns:a16="http://schemas.microsoft.com/office/drawing/2014/main" id="{AB286082-C4CD-5966-19AF-F04C1B3E04E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57" y="0"/>
              <a:ext cx="2527568" cy="2340864"/>
            </a:xfrm>
            <a:prstGeom prst="rect">
              <a:avLst/>
            </a:prstGeom>
          </p:spPr>
        </p:pic>
        <p:sp>
          <p:nvSpPr>
            <p:cNvPr id="17" name="TextBox 16">
              <a:extLst>
                <a:ext uri="{FF2B5EF4-FFF2-40B4-BE49-F238E27FC236}">
                  <a16:creationId xmlns:a16="http://schemas.microsoft.com/office/drawing/2014/main" id="{8E161C8A-D696-6841-429A-8B0F4389D68C}"/>
                </a:ext>
              </a:extLst>
            </p:cNvPr>
            <p:cNvSpPr txBox="1"/>
            <p:nvPr/>
          </p:nvSpPr>
          <p:spPr>
            <a:xfrm>
              <a:off x="9243834" y="242329"/>
              <a:ext cx="2109151" cy="1600026"/>
            </a:xfrm>
            <a:prstGeom prst="rect">
              <a:avLst/>
            </a:prstGeom>
            <a:noFill/>
            <a:ln>
              <a:noFill/>
            </a:ln>
          </p:spPr>
          <p:txBody>
            <a:bodyPr wrap="square" lIns="91440" tIns="91440" rIns="91440" bIns="45720" rtlCol="0">
              <a:noAutofit/>
            </a:bodyPr>
            <a:lstStyle/>
            <a:p>
              <a:pPr>
                <a:spcAft>
                  <a:spcPts val="600"/>
                </a:spcAft>
              </a:pPr>
              <a:r>
                <a:rPr lang="en-US" sz="800" b="1" dirty="0">
                  <a:latin typeface="Open Sans" panose="020B0606030504020204" pitchFamily="34" charset="0"/>
                  <a:ea typeface="Open Sans" panose="020B0606030504020204" pitchFamily="34" charset="0"/>
                  <a:cs typeface="Open Sans" panose="020B0606030504020204" pitchFamily="34" charset="0"/>
                </a:rPr>
                <a:t># deploy with a single command &amp; no login required</a:t>
              </a:r>
            </a:p>
            <a:p>
              <a:pPr>
                <a:spcAft>
                  <a:spcPts val="600"/>
                </a:spcAft>
              </a:pPr>
              <a:r>
                <a:rPr lang="en-US" sz="800" dirty="0">
                  <a:latin typeface="Open Sans" panose="020B0606030504020204" pitchFamily="34" charset="0"/>
                  <a:ea typeface="Open Sans" panose="020B0606030504020204" pitchFamily="34" charset="0"/>
                  <a:cs typeface="Open Sans" panose="020B0606030504020204" pitchFamily="34" charset="0"/>
                </a:rPr>
                <a:t>$ ansible-playbook ./</a:t>
              </a:r>
              <a:r>
                <a:rPr lang="en-US" sz="800" dirty="0" err="1">
                  <a:latin typeface="Open Sans" panose="020B0606030504020204" pitchFamily="34" charset="0"/>
                  <a:ea typeface="Open Sans" panose="020B0606030504020204" pitchFamily="34" charset="0"/>
                  <a:cs typeface="Open Sans" panose="020B0606030504020204" pitchFamily="34" charset="0"/>
                </a:rPr>
                <a:t>site.yml</a:t>
              </a:r>
              <a:r>
                <a:rPr lang="en-US" sz="800" dirty="0">
                  <a:latin typeface="Open Sans" panose="020B0606030504020204" pitchFamily="34" charset="0"/>
                  <a:ea typeface="Open Sans" panose="020B0606030504020204" pitchFamily="34" charset="0"/>
                  <a:cs typeface="Open Sans" panose="020B0606030504020204" pitchFamily="34" charset="0"/>
                </a:rPr>
                <a:t> -</a:t>
              </a:r>
              <a:r>
                <a:rPr lang="en-US" sz="800" dirty="0" err="1">
                  <a:latin typeface="Open Sans" panose="020B0606030504020204" pitchFamily="34" charset="0"/>
                  <a:ea typeface="Open Sans" panose="020B0606030504020204" pitchFamily="34" charset="0"/>
                  <a:cs typeface="Open Sans" panose="020B0606030504020204" pitchFamily="34" charset="0"/>
                </a:rPr>
                <a:t>i</a:t>
              </a:r>
              <a:r>
                <a:rPr lang="en-US" sz="800" dirty="0">
                  <a:latin typeface="Open Sans" panose="020B0606030504020204" pitchFamily="34" charset="0"/>
                  <a:ea typeface="Open Sans" panose="020B0606030504020204" pitchFamily="34" charset="0"/>
                  <a:cs typeface="Open Sans" panose="020B0606030504020204" pitchFamily="34" charset="0"/>
                </a:rPr>
                <a:t> ./</a:t>
              </a:r>
              <a:r>
                <a:rPr lang="en-US" sz="800" dirty="0" err="1">
                  <a:latin typeface="Open Sans" panose="020B0606030504020204" pitchFamily="34" charset="0"/>
                  <a:ea typeface="Open Sans" panose="020B0606030504020204" pitchFamily="34" charset="0"/>
                  <a:cs typeface="Open Sans" panose="020B0606030504020204" pitchFamily="34" charset="0"/>
                </a:rPr>
                <a:t>inventory.yml</a:t>
              </a:r>
              <a:endParaRPr lang="en-US" sz="800" dirty="0">
                <a:latin typeface="Open Sans" panose="020B0606030504020204" pitchFamily="34" charset="0"/>
                <a:ea typeface="Open Sans" panose="020B0606030504020204" pitchFamily="34" charset="0"/>
                <a:cs typeface="Open Sans" panose="020B0606030504020204" pitchFamily="34" charset="0"/>
              </a:endParaRPr>
            </a:p>
            <a:p>
              <a:pPr>
                <a:spcAft>
                  <a:spcPts val="600"/>
                </a:spcAft>
              </a:pPr>
              <a:endParaRPr lang="en-US" sz="800" dirty="0">
                <a:latin typeface="Open Sans" panose="020B0606030504020204" pitchFamily="34" charset="0"/>
                <a:ea typeface="Open Sans" panose="020B0606030504020204" pitchFamily="34" charset="0"/>
                <a:cs typeface="Open Sans" panose="020B0606030504020204" pitchFamily="34" charset="0"/>
              </a:endParaRPr>
            </a:p>
            <a:p>
              <a:pPr>
                <a:spcAft>
                  <a:spcPts val="600"/>
                </a:spcAft>
              </a:pPr>
              <a:r>
                <a:rPr lang="en-US" sz="800" b="1" dirty="0">
                  <a:latin typeface="Open Sans" panose="020B0606030504020204" pitchFamily="34" charset="0"/>
                  <a:ea typeface="Open Sans" panose="020B0606030504020204" pitchFamily="34" charset="0"/>
                  <a:cs typeface="Open Sans" panose="020B0606030504020204" pitchFamily="34" charset="0"/>
                </a:rPr>
                <a:t>#</a:t>
              </a:r>
              <a:r>
                <a:rPr lang="en-US" sz="800" dirty="0">
                  <a:latin typeface="Open Sans" panose="020B0606030504020204" pitchFamily="34" charset="0"/>
                  <a:ea typeface="Open Sans" panose="020B0606030504020204" pitchFamily="34" charset="0"/>
                  <a:cs typeface="Open Sans" panose="020B0606030504020204" pitchFamily="34" charset="0"/>
                </a:rPr>
                <a:t> </a:t>
              </a:r>
              <a:r>
                <a:rPr lang="en-US" sz="800" b="1" dirty="0">
                  <a:latin typeface="Open Sans" panose="020B0606030504020204" pitchFamily="34" charset="0"/>
                  <a:ea typeface="Open Sans" panose="020B0606030504020204" pitchFamily="34" charset="0"/>
                  <a:cs typeface="Open Sans" panose="020B0606030504020204" pitchFamily="34" charset="0"/>
                </a:rPr>
                <a:t>encrypting secrets instead of exposing them</a:t>
              </a:r>
            </a:p>
            <a:p>
              <a:pPr>
                <a:spcAft>
                  <a:spcPts val="600"/>
                </a:spcAft>
              </a:pPr>
              <a:r>
                <a:rPr lang="sv-SE" sz="800" dirty="0">
                  <a:latin typeface="Open Sans" panose="020B0606030504020204" pitchFamily="34" charset="0"/>
                  <a:ea typeface="Open Sans" panose="020B0606030504020204" pitchFamily="34" charset="0"/>
                  <a:cs typeface="Open Sans" panose="020B0606030504020204" pitchFamily="34" charset="0"/>
                </a:rPr>
                <a:t>$ ansible-vault encrypt host_vars/all/vault.yml</a:t>
              </a:r>
            </a:p>
            <a:p>
              <a:pPr>
                <a:spcAft>
                  <a:spcPts val="600"/>
                </a:spcAft>
              </a:pPr>
              <a:endParaRPr lang="sv-SE" sz="800" dirty="0">
                <a:latin typeface="Open Sans" panose="020B0606030504020204" pitchFamily="34" charset="0"/>
                <a:ea typeface="Open Sans" panose="020B0606030504020204" pitchFamily="34" charset="0"/>
                <a:cs typeface="Open Sans" panose="020B0606030504020204" pitchFamily="34" charset="0"/>
              </a:endParaRPr>
            </a:p>
            <a:p>
              <a:pPr>
                <a:spcAft>
                  <a:spcPts val="600"/>
                </a:spcAft>
              </a:pPr>
              <a:r>
                <a:rPr lang="en-US" sz="800" dirty="0">
                  <a:latin typeface="Open Sans" panose="020B0606030504020204" pitchFamily="34" charset="0"/>
                  <a:ea typeface="Open Sans" panose="020B0606030504020204" pitchFamily="34" charset="0"/>
                  <a:cs typeface="Open Sans" panose="020B0606030504020204" pitchFamily="34" charset="0"/>
                </a:rPr>
                <a:t>#</a:t>
              </a:r>
              <a:r>
                <a:rPr lang="en-US" sz="800" b="1" dirty="0">
                  <a:latin typeface="Open Sans" panose="020B0606030504020204" pitchFamily="34" charset="0"/>
                  <a:ea typeface="Open Sans" panose="020B0606030504020204" pitchFamily="34" charset="0"/>
                  <a:cs typeface="Open Sans" panose="020B0606030504020204" pitchFamily="34" charset="0"/>
                </a:rPr>
                <a:t> flexibly run tasks and blocks with tags</a:t>
              </a:r>
            </a:p>
            <a:p>
              <a:pPr>
                <a:spcAft>
                  <a:spcPts val="600"/>
                </a:spcAft>
              </a:pPr>
              <a:r>
                <a:rPr lang="sv-SE" sz="800" dirty="0">
                  <a:latin typeface="Open Sans" panose="020B0606030504020204" pitchFamily="34" charset="0"/>
                  <a:ea typeface="Open Sans" panose="020B0606030504020204" pitchFamily="34" charset="0"/>
                  <a:cs typeface="Open Sans" panose="020B0606030504020204" pitchFamily="34" charset="0"/>
                </a:rPr>
                <a:t>$ </a:t>
              </a:r>
              <a:r>
                <a:rPr lang="en-US" sz="800" dirty="0">
                  <a:latin typeface="Open Sans" panose="020B0606030504020204" pitchFamily="34" charset="0"/>
                  <a:ea typeface="Open Sans" panose="020B0606030504020204" pitchFamily="34" charset="0"/>
                  <a:cs typeface="Open Sans" panose="020B0606030504020204" pitchFamily="34" charset="0"/>
                </a:rPr>
                <a:t>ansible-playbook ./</a:t>
              </a:r>
              <a:r>
                <a:rPr lang="en-US" sz="800" dirty="0" err="1">
                  <a:latin typeface="Open Sans" panose="020B0606030504020204" pitchFamily="34" charset="0"/>
                  <a:ea typeface="Open Sans" panose="020B0606030504020204" pitchFamily="34" charset="0"/>
                  <a:cs typeface="Open Sans" panose="020B0606030504020204" pitchFamily="34" charset="0"/>
                </a:rPr>
                <a:t>site.yml</a:t>
              </a:r>
              <a:r>
                <a:rPr lang="en-US" sz="800" dirty="0">
                  <a:latin typeface="Open Sans" panose="020B0606030504020204" pitchFamily="34" charset="0"/>
                  <a:ea typeface="Open Sans" panose="020B0606030504020204" pitchFamily="34" charset="0"/>
                  <a:cs typeface="Open Sans" panose="020B0606030504020204" pitchFamily="34" charset="0"/>
                </a:rPr>
                <a:t> -</a:t>
              </a:r>
              <a:r>
                <a:rPr lang="en-US" sz="800" dirty="0" err="1">
                  <a:latin typeface="Open Sans" panose="020B0606030504020204" pitchFamily="34" charset="0"/>
                  <a:ea typeface="Open Sans" panose="020B0606030504020204" pitchFamily="34" charset="0"/>
                  <a:cs typeface="Open Sans" panose="020B0606030504020204" pitchFamily="34" charset="0"/>
                </a:rPr>
                <a:t>i</a:t>
              </a:r>
              <a:r>
                <a:rPr lang="en-US" sz="800" dirty="0">
                  <a:latin typeface="Open Sans" panose="020B0606030504020204" pitchFamily="34" charset="0"/>
                  <a:ea typeface="Open Sans" panose="020B0606030504020204" pitchFamily="34" charset="0"/>
                  <a:cs typeface="Open Sans" panose="020B0606030504020204" pitchFamily="34" charset="0"/>
                </a:rPr>
                <a:t> ./vagrant.test.ini --tags "config-</a:t>
              </a:r>
              <a:r>
                <a:rPr lang="en-US" sz="800" dirty="0" err="1">
                  <a:latin typeface="Open Sans" panose="020B0606030504020204" pitchFamily="34" charset="0"/>
                  <a:ea typeface="Open Sans" panose="020B0606030504020204" pitchFamily="34" charset="0"/>
                  <a:cs typeface="Open Sans" panose="020B0606030504020204" pitchFamily="34" charset="0"/>
                </a:rPr>
                <a:t>telegraf</a:t>
              </a:r>
              <a:r>
                <a:rPr lang="en-US" sz="800" dirty="0">
                  <a:latin typeface="Open Sans" panose="020B0606030504020204" pitchFamily="34" charset="0"/>
                  <a:ea typeface="Open Sans" panose="020B0606030504020204" pitchFamily="34" charset="0"/>
                  <a:cs typeface="Open Sans" panose="020B0606030504020204" pitchFamily="34" charset="0"/>
                </a:rPr>
                <a:t>"</a:t>
              </a:r>
            </a:p>
            <a:p>
              <a:pPr>
                <a:spcAft>
                  <a:spcPts val="600"/>
                </a:spcAft>
              </a:pP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18" name="Rectangle 17">
            <a:extLst>
              <a:ext uri="{FF2B5EF4-FFF2-40B4-BE49-F238E27FC236}">
                <a16:creationId xmlns:a16="http://schemas.microsoft.com/office/drawing/2014/main" id="{5C0DC6CF-A22D-671D-9212-C024757DA292}"/>
              </a:ext>
            </a:extLst>
          </p:cNvPr>
          <p:cNvSpPr/>
          <p:nvPr/>
        </p:nvSpPr>
        <p:spPr>
          <a:xfrm>
            <a:off x="3987996" y="860574"/>
            <a:ext cx="2076561" cy="738665"/>
          </a:xfrm>
          <a:prstGeom prst="rect">
            <a:avLst/>
          </a:prstGeom>
          <a:solidFill>
            <a:schemeClr val="bg1"/>
          </a:solidFill>
          <a:ln w="28575">
            <a:solidFill>
              <a:schemeClr val="accent1"/>
            </a:solidFill>
          </a:ln>
        </p:spPr>
        <p:txBody>
          <a:bodyPr wrap="square" lIns="182880" tIns="182880" rIns="182880" bIns="182880">
            <a:spAutoFit/>
          </a:bodyPr>
          <a:lstStyle/>
          <a:p>
            <a:pPr lvl="0">
              <a:lnSpc>
                <a:spcPct val="120000"/>
              </a:lnSpc>
              <a:spcAft>
                <a:spcPts val="400"/>
              </a:spcAft>
              <a:buClr>
                <a:srgbClr val="787878"/>
              </a:buClr>
            </a:pPr>
            <a:r>
              <a:rPr lang="en-US" sz="1000" dirty="0">
                <a:latin typeface="Open Sans" panose="020B0606030504020204" pitchFamily="34" charset="0"/>
                <a:ea typeface="Open Sans" panose="020B0606030504020204" pitchFamily="34" charset="0"/>
                <a:cs typeface="Open Sans" panose="020B0606030504020204" pitchFamily="34" charset="0"/>
              </a:rPr>
              <a:t>your local computer OR a remote machine (jump box)</a:t>
            </a:r>
          </a:p>
        </p:txBody>
      </p:sp>
      <p:cxnSp>
        <p:nvCxnSpPr>
          <p:cNvPr id="23" name="Straight Connector 22">
            <a:extLst>
              <a:ext uri="{FF2B5EF4-FFF2-40B4-BE49-F238E27FC236}">
                <a16:creationId xmlns:a16="http://schemas.microsoft.com/office/drawing/2014/main" id="{0CD58DFC-F9EE-5CBF-C33C-ECB6307AB6B6}"/>
              </a:ext>
            </a:extLst>
          </p:cNvPr>
          <p:cNvCxnSpPr>
            <a:cxnSpLocks/>
          </p:cNvCxnSpPr>
          <p:nvPr/>
        </p:nvCxnSpPr>
        <p:spPr>
          <a:xfrm>
            <a:off x="4607511" y="1599238"/>
            <a:ext cx="186431" cy="2170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D0C1551-07D2-6C71-0C3E-5838FA34F007}"/>
              </a:ext>
            </a:extLst>
          </p:cNvPr>
          <p:cNvSpPr/>
          <p:nvPr/>
        </p:nvSpPr>
        <p:spPr>
          <a:xfrm>
            <a:off x="1393794" y="4465990"/>
            <a:ext cx="2494625" cy="1330877"/>
          </a:xfrm>
          <a:prstGeom prst="rect">
            <a:avLst/>
          </a:prstGeom>
          <a:solidFill>
            <a:schemeClr val="bg1"/>
          </a:solidFill>
          <a:ln w="28575">
            <a:solidFill>
              <a:schemeClr val="accent1"/>
            </a:solidFill>
          </a:ln>
        </p:spPr>
        <p:txBody>
          <a:bodyPr wrap="square" lIns="182880" tIns="182880" rIns="182880" bIns="182880">
            <a:spAutoFit/>
          </a:bodyPr>
          <a:lstStyle/>
          <a:p>
            <a:pPr marL="171450" lvl="0" indent="-171450">
              <a:lnSpc>
                <a:spcPct val="120000"/>
              </a:lnSpc>
              <a:spcAft>
                <a:spcPts val="400"/>
              </a:spcAft>
              <a:buClr>
                <a:srgbClr val="787878"/>
              </a:buClr>
              <a:buFontTx/>
              <a:buChar char="-"/>
            </a:pPr>
            <a:r>
              <a:rPr lang="en-US" sz="1000" dirty="0">
                <a:latin typeface="Open Sans" panose="020B0606030504020204" pitchFamily="34" charset="0"/>
                <a:ea typeface="Open Sans" panose="020B0606030504020204" pitchFamily="34" charset="0"/>
                <a:cs typeface="Open Sans" panose="020B0606030504020204" pitchFamily="34" charset="0"/>
              </a:rPr>
              <a:t>can be grouped (by functionality OR location OR your preference)</a:t>
            </a:r>
          </a:p>
          <a:p>
            <a:pPr marL="171450" lvl="0" indent="-171450">
              <a:lnSpc>
                <a:spcPct val="120000"/>
              </a:lnSpc>
              <a:spcAft>
                <a:spcPts val="400"/>
              </a:spcAft>
              <a:buClr>
                <a:srgbClr val="787878"/>
              </a:buClr>
              <a:buFontTx/>
              <a:buChar char="-"/>
            </a:pPr>
            <a:r>
              <a:rPr lang="en-US" sz="1000" dirty="0">
                <a:latin typeface="Open Sans" panose="020B0606030504020204" pitchFamily="34" charset="0"/>
                <a:ea typeface="Open Sans" panose="020B0606030504020204" pitchFamily="34" charset="0"/>
                <a:cs typeface="Open Sans" panose="020B0606030504020204" pitchFamily="34" charset="0"/>
              </a:rPr>
              <a:t>different files for different environments (</a:t>
            </a:r>
            <a:r>
              <a:rPr lang="en-US" sz="1000" dirty="0" err="1">
                <a:latin typeface="Open Sans" panose="020B0606030504020204" pitchFamily="34" charset="0"/>
                <a:ea typeface="Open Sans" panose="020B0606030504020204" pitchFamily="34" charset="0"/>
                <a:cs typeface="Open Sans" panose="020B0606030504020204" pitchFamily="34" charset="0"/>
              </a:rPr>
              <a:t>dev.yml</a:t>
            </a:r>
            <a:r>
              <a:rPr lang="en-US" sz="1000" dirty="0">
                <a:latin typeface="Open Sans" panose="020B0606030504020204" pitchFamily="34" charset="0"/>
                <a:ea typeface="Open Sans" panose="020B0606030504020204" pitchFamily="34" charset="0"/>
                <a:cs typeface="Open Sans" panose="020B0606030504020204" pitchFamily="34" charset="0"/>
              </a:rPr>
              <a:t> OR </a:t>
            </a:r>
            <a:r>
              <a:rPr lang="en-US" sz="1000" dirty="0" err="1">
                <a:latin typeface="Open Sans" panose="020B0606030504020204" pitchFamily="34" charset="0"/>
                <a:ea typeface="Open Sans" panose="020B0606030504020204" pitchFamily="34" charset="0"/>
                <a:cs typeface="Open Sans" panose="020B0606030504020204" pitchFamily="34" charset="0"/>
              </a:rPr>
              <a:t>test.yml</a:t>
            </a:r>
            <a:r>
              <a:rPr lang="en-US" sz="1000" dirty="0">
                <a:latin typeface="Open Sans" panose="020B0606030504020204" pitchFamily="34" charset="0"/>
                <a:ea typeface="Open Sans" panose="020B0606030504020204" pitchFamily="34" charset="0"/>
                <a:cs typeface="Open Sans" panose="020B0606030504020204" pitchFamily="34" charset="0"/>
              </a:rPr>
              <a:t>)</a:t>
            </a:r>
          </a:p>
        </p:txBody>
      </p:sp>
      <p:cxnSp>
        <p:nvCxnSpPr>
          <p:cNvPr id="25" name="Straight Connector 24">
            <a:extLst>
              <a:ext uri="{FF2B5EF4-FFF2-40B4-BE49-F238E27FC236}">
                <a16:creationId xmlns:a16="http://schemas.microsoft.com/office/drawing/2014/main" id="{1AA9C174-F3C4-180B-BC5D-51E87977D6D6}"/>
              </a:ext>
            </a:extLst>
          </p:cNvPr>
          <p:cNvCxnSpPr>
            <a:cxnSpLocks/>
          </p:cNvCxnSpPr>
          <p:nvPr/>
        </p:nvCxnSpPr>
        <p:spPr>
          <a:xfrm flipV="1">
            <a:off x="3888419" y="4741274"/>
            <a:ext cx="539088" cy="29782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22B704B-C3E5-2727-8469-946E0F2C8A1E}"/>
              </a:ext>
            </a:extLst>
          </p:cNvPr>
          <p:cNvSpPr/>
          <p:nvPr/>
        </p:nvSpPr>
        <p:spPr>
          <a:xfrm>
            <a:off x="5228947" y="5155944"/>
            <a:ext cx="4894841" cy="1395703"/>
          </a:xfrm>
          <a:prstGeom prst="rect">
            <a:avLst/>
          </a:prstGeom>
          <a:solidFill>
            <a:schemeClr val="bg1"/>
          </a:solidFill>
          <a:ln w="28575">
            <a:solidFill>
              <a:schemeClr val="accent1"/>
            </a:solidFill>
          </a:ln>
        </p:spPr>
        <p:txBody>
          <a:bodyPr wrap="square" lIns="182880" tIns="182880" rIns="182880" bIns="182880" numCol="2">
            <a:spAutoFit/>
          </a:bodyPr>
          <a:lstStyle/>
          <a:p>
            <a:pPr marL="171450" lvl="0" indent="-171450">
              <a:lnSpc>
                <a:spcPct val="120000"/>
              </a:lnSpc>
              <a:spcAft>
                <a:spcPts val="400"/>
              </a:spcAft>
              <a:buClr>
                <a:srgbClr val="787878"/>
              </a:buClr>
              <a:buFont typeface="Arial" panose="020B0604020202020204" pitchFamily="34" charset="0"/>
              <a:buChar char="•"/>
            </a:pPr>
            <a:r>
              <a:rPr lang="en-US" sz="1000" dirty="0">
                <a:latin typeface="Open Sans" panose="020B0606030504020204" pitchFamily="34" charset="0"/>
                <a:ea typeface="Open Sans" panose="020B0606030504020204" pitchFamily="34" charset="0"/>
                <a:cs typeface="Open Sans" panose="020B0606030504020204" pitchFamily="34" charset="0"/>
              </a:rPr>
              <a:t>plays instead of scripts (more intuitive)</a:t>
            </a:r>
          </a:p>
          <a:p>
            <a:pPr marL="171450" lvl="0" indent="-171450">
              <a:lnSpc>
                <a:spcPct val="120000"/>
              </a:lnSpc>
              <a:spcAft>
                <a:spcPts val="400"/>
              </a:spcAft>
              <a:buClr>
                <a:srgbClr val="787878"/>
              </a:buClr>
              <a:buFont typeface="Arial" panose="020B0604020202020204" pitchFamily="34" charset="0"/>
              <a:buChar char="•"/>
            </a:pPr>
            <a:r>
              <a:rPr lang="en-US" sz="1000" dirty="0">
                <a:latin typeface="Open Sans" panose="020B0606030504020204" pitchFamily="34" charset="0"/>
                <a:ea typeface="Open Sans" panose="020B0606030504020204" pitchFamily="34" charset="0"/>
                <a:cs typeface="Open Sans" panose="020B0606030504020204" pitchFamily="34" charset="0"/>
              </a:rPr>
              <a:t>.</a:t>
            </a:r>
            <a:r>
              <a:rPr lang="en-US" sz="1000" dirty="0" err="1">
                <a:latin typeface="Open Sans" panose="020B0606030504020204" pitchFamily="34" charset="0"/>
                <a:ea typeface="Open Sans" panose="020B0606030504020204" pitchFamily="34" charset="0"/>
                <a:cs typeface="Open Sans" panose="020B0606030504020204" pitchFamily="34" charset="0"/>
              </a:rPr>
              <a:t>yaml</a:t>
            </a:r>
            <a:r>
              <a:rPr lang="en-US" sz="1000" dirty="0">
                <a:latin typeface="Open Sans" panose="020B0606030504020204" pitchFamily="34" charset="0"/>
                <a:ea typeface="Open Sans" panose="020B0606030504020204" pitchFamily="34" charset="0"/>
                <a:cs typeface="Open Sans" panose="020B0606030504020204" pitchFamily="34" charset="0"/>
              </a:rPr>
              <a:t> instead of .</a:t>
            </a:r>
            <a:r>
              <a:rPr lang="en-US" sz="1000" dirty="0" err="1">
                <a:latin typeface="Open Sans" panose="020B0606030504020204" pitchFamily="34" charset="0"/>
                <a:ea typeface="Open Sans" panose="020B0606030504020204" pitchFamily="34" charset="0"/>
                <a:cs typeface="Open Sans" panose="020B0606030504020204" pitchFamily="34" charset="0"/>
              </a:rPr>
              <a:t>sh</a:t>
            </a:r>
            <a:r>
              <a:rPr lang="en-US" sz="1000" dirty="0">
                <a:latin typeface="Open Sans" panose="020B0606030504020204" pitchFamily="34" charset="0"/>
                <a:ea typeface="Open Sans" panose="020B0606030504020204" pitchFamily="34" charset="0"/>
                <a:cs typeface="Open Sans" panose="020B0606030504020204" pitchFamily="34" charset="0"/>
              </a:rPr>
              <a:t> (easier to read)</a:t>
            </a:r>
          </a:p>
          <a:p>
            <a:pPr marL="171450" lvl="0" indent="-171450">
              <a:lnSpc>
                <a:spcPct val="120000"/>
              </a:lnSpc>
              <a:spcAft>
                <a:spcPts val="400"/>
              </a:spcAft>
              <a:buClr>
                <a:srgbClr val="787878"/>
              </a:buClr>
              <a:buFont typeface="Arial" panose="020B0604020202020204" pitchFamily="34" charset="0"/>
              <a:buChar char="•"/>
            </a:pPr>
            <a:r>
              <a:rPr lang="en-US" sz="1000" dirty="0">
                <a:latin typeface="Open Sans" panose="020B0606030504020204" pitchFamily="34" charset="0"/>
                <a:ea typeface="Open Sans" panose="020B0606030504020204" pitchFamily="34" charset="0"/>
                <a:cs typeface="Open Sans" panose="020B0606030504020204" pitchFamily="34" charset="0"/>
              </a:rPr>
              <a:t>declarative programming (what is to be done instead of how)</a:t>
            </a:r>
          </a:p>
          <a:p>
            <a:pPr marL="171450" lvl="0" indent="-171450">
              <a:lnSpc>
                <a:spcPct val="120000"/>
              </a:lnSpc>
              <a:spcAft>
                <a:spcPts val="400"/>
              </a:spcAft>
              <a:buClr>
                <a:srgbClr val="787878"/>
              </a:buClr>
              <a:buFont typeface="Arial" panose="020B0604020202020204" pitchFamily="34" charset="0"/>
              <a:buChar char="•"/>
            </a:pPr>
            <a:r>
              <a:rPr lang="en-US" sz="1000" dirty="0">
                <a:latin typeface="Open Sans" panose="020B0606030504020204" pitchFamily="34" charset="0"/>
                <a:ea typeface="Open Sans" panose="020B0606030504020204" pitchFamily="34" charset="0"/>
                <a:cs typeface="Open Sans" panose="020B0606030504020204" pitchFamily="34" charset="0"/>
              </a:rPr>
              <a:t>can be modulated with Roles</a:t>
            </a:r>
          </a:p>
          <a:p>
            <a:pPr marL="171450" lvl="0" indent="-171450">
              <a:lnSpc>
                <a:spcPct val="120000"/>
              </a:lnSpc>
              <a:spcAft>
                <a:spcPts val="400"/>
              </a:spcAft>
              <a:buClr>
                <a:srgbClr val="787878"/>
              </a:buClr>
              <a:buFont typeface="Arial" panose="020B0604020202020204" pitchFamily="34" charset="0"/>
              <a:buChar char="•"/>
            </a:pPr>
            <a:r>
              <a:rPr lang="en-US" sz="1000" dirty="0">
                <a:latin typeface="Open Sans" panose="020B0606030504020204" pitchFamily="34" charset="0"/>
                <a:ea typeface="Open Sans" panose="020B0606030504020204" pitchFamily="34" charset="0"/>
                <a:cs typeface="Open Sans" panose="020B0606030504020204" pitchFamily="34" charset="0"/>
              </a:rPr>
              <a:t>plays maps tasks with groups of hosts (flexibly decide what to do with specific host)</a:t>
            </a:r>
          </a:p>
        </p:txBody>
      </p:sp>
      <p:cxnSp>
        <p:nvCxnSpPr>
          <p:cNvPr id="39" name="Straight Connector 38">
            <a:extLst>
              <a:ext uri="{FF2B5EF4-FFF2-40B4-BE49-F238E27FC236}">
                <a16:creationId xmlns:a16="http://schemas.microsoft.com/office/drawing/2014/main" id="{999C896F-4DD8-C8D4-AE65-C44B614ED002}"/>
              </a:ext>
            </a:extLst>
          </p:cNvPr>
          <p:cNvCxnSpPr>
            <a:cxnSpLocks/>
          </p:cNvCxnSpPr>
          <p:nvPr/>
        </p:nvCxnSpPr>
        <p:spPr>
          <a:xfrm>
            <a:off x="6097587" y="4741274"/>
            <a:ext cx="356479" cy="43754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460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341" b="341"/>
          <a:stretch/>
        </p:blipFill>
        <p:spPr/>
      </p:pic>
      <p:sp>
        <p:nvSpPr>
          <p:cNvPr id="10" name="Title 1"/>
          <p:cNvSpPr>
            <a:spLocks noGrp="1"/>
          </p:cNvSpPr>
          <p:nvPr>
            <p:ph type="title"/>
          </p:nvPr>
        </p:nvSpPr>
        <p:spPr>
          <a:xfrm>
            <a:off x="915989" y="4785360"/>
            <a:ext cx="4389120" cy="2072640"/>
          </a:xfrm>
        </p:spPr>
        <p:txBody>
          <a:bodyPr anchor="t">
            <a:noAutofit/>
          </a:bodyPr>
          <a:lstStyle/>
          <a:p>
            <a:r>
              <a:rPr lang="en-US" sz="2800" dirty="0"/>
              <a:t>Time for a Demo</a:t>
            </a:r>
          </a:p>
        </p:txBody>
      </p:sp>
    </p:spTree>
    <p:extLst>
      <p:ext uri="{BB962C8B-B14F-4D97-AF65-F5344CB8AC3E}">
        <p14:creationId xmlns:p14="http://schemas.microsoft.com/office/powerpoint/2010/main" val="3683828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71E8-0A7F-BC60-2F1A-A3702B8256E5}"/>
              </a:ext>
            </a:extLst>
          </p:cNvPr>
          <p:cNvSpPr txBox="1">
            <a:spLocks/>
          </p:cNvSpPr>
          <p:nvPr/>
        </p:nvSpPr>
        <p:spPr>
          <a:xfrm>
            <a:off x="4191001" y="1083708"/>
            <a:ext cx="8001000" cy="1047606"/>
          </a:xfrm>
          <a:prstGeom prst="rect">
            <a:avLst/>
          </a:prstGeom>
        </p:spPr>
        <p:txBody>
          <a:bodyPr anchor="b"/>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5400" dirty="0">
                <a:latin typeface="Open Sans" panose="020B0606030504020204" pitchFamily="34" charset="0"/>
                <a:ea typeface="Open Sans" panose="020B0606030504020204" pitchFamily="34" charset="0"/>
                <a:cs typeface="Open Sans" panose="020B0606030504020204" pitchFamily="34" charset="0"/>
              </a:rPr>
              <a:t>Thank you.</a:t>
            </a:r>
          </a:p>
        </p:txBody>
      </p:sp>
      <p:sp>
        <p:nvSpPr>
          <p:cNvPr id="3" name="Text Placeholder 5">
            <a:extLst>
              <a:ext uri="{FF2B5EF4-FFF2-40B4-BE49-F238E27FC236}">
                <a16:creationId xmlns:a16="http://schemas.microsoft.com/office/drawing/2014/main" id="{BBCAAF0C-8F04-BD49-605D-907FDACAC46B}"/>
              </a:ext>
            </a:extLst>
          </p:cNvPr>
          <p:cNvSpPr txBox="1">
            <a:spLocks/>
          </p:cNvSpPr>
          <p:nvPr/>
        </p:nvSpPr>
        <p:spPr>
          <a:xfrm>
            <a:off x="4237321" y="2576965"/>
            <a:ext cx="3517739"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solidFill>
                  <a:schemeClr val="tx1"/>
                </a:solidFill>
                <a:latin typeface="Open Sans" panose="020B0606030504020204" pitchFamily="34" charset="0"/>
                <a:ea typeface="Open Sans" panose="020B0606030504020204" pitchFamily="34" charset="0"/>
                <a:cs typeface="Open Sans" panose="020B0606030504020204" pitchFamily="34" charset="0"/>
              </a:rPr>
              <a:t>Thanh Tung Nguyen</a:t>
            </a:r>
          </a:p>
          <a:p>
            <a:pPr>
              <a:lnSpc>
                <a:spcPts val="1800"/>
              </a:lnSpc>
              <a:spcBef>
                <a:spcPts val="300"/>
              </a:spcBef>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Engineer, EVLO Energy</a:t>
            </a:r>
          </a:p>
          <a:p>
            <a:pPr>
              <a:lnSpc>
                <a:spcPts val="1800"/>
              </a:lnSpc>
              <a:spcBef>
                <a:spcPts val="0"/>
              </a:spcBef>
            </a:pPr>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Contact: </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nguyen.thanhtung@evloenergie.com</a:t>
            </a:r>
          </a:p>
        </p:txBody>
      </p:sp>
      <p:sp>
        <p:nvSpPr>
          <p:cNvPr id="4" name="Text Placeholder 5">
            <a:extLst>
              <a:ext uri="{FF2B5EF4-FFF2-40B4-BE49-F238E27FC236}">
                <a16:creationId xmlns:a16="http://schemas.microsoft.com/office/drawing/2014/main" id="{312B55ED-1500-CB47-6742-6E76FFBE4038}"/>
              </a:ext>
            </a:extLst>
          </p:cNvPr>
          <p:cNvSpPr txBox="1">
            <a:spLocks/>
          </p:cNvSpPr>
          <p:nvPr/>
        </p:nvSpPr>
        <p:spPr>
          <a:xfrm>
            <a:off x="7877560" y="2576965"/>
            <a:ext cx="3446362"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solidFill>
                  <a:schemeClr val="tx1"/>
                </a:solidFill>
                <a:latin typeface="Open Sans" panose="020B0606030504020204" pitchFamily="34" charset="0"/>
                <a:ea typeface="Open Sans" panose="020B0606030504020204" pitchFamily="34" charset="0"/>
                <a:cs typeface="Open Sans" panose="020B0606030504020204" pitchFamily="34" charset="0"/>
              </a:rPr>
              <a:t>Omar Zeitoun</a:t>
            </a:r>
          </a:p>
          <a:p>
            <a:pPr>
              <a:lnSpc>
                <a:spcPts val="1800"/>
              </a:lnSpc>
              <a:spcBef>
                <a:spcPts val="300"/>
              </a:spcBef>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Team Lead , EVLO Energy</a:t>
            </a:r>
          </a:p>
          <a:p>
            <a:pPr>
              <a:lnSpc>
                <a:spcPts val="1800"/>
              </a:lnSpc>
              <a:spcBef>
                <a:spcPts val="0"/>
              </a:spcBef>
            </a:pPr>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Contact: </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zeitoun.omar@evloenergie.com</a:t>
            </a:r>
          </a:p>
        </p:txBody>
      </p:sp>
    </p:spTree>
    <p:extLst>
      <p:ext uri="{BB962C8B-B14F-4D97-AF65-F5344CB8AC3E}">
        <p14:creationId xmlns:p14="http://schemas.microsoft.com/office/powerpoint/2010/main" val="3641058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369332"/>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Agenda</a:t>
            </a:r>
            <a:endParaRPr lang="en-US" sz="1800" b="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B0422797-D8AB-4274-915D-13403EBA4ED4}"/>
              </a:ext>
            </a:extLst>
          </p:cNvPr>
          <p:cNvSpPr txBox="1"/>
          <p:nvPr/>
        </p:nvSpPr>
        <p:spPr>
          <a:xfrm>
            <a:off x="506949" y="2351782"/>
            <a:ext cx="6409827" cy="215443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base">
              <a:spcBef>
                <a:spcPct val="50000"/>
              </a:spcBef>
              <a:spcAft>
                <a:spcPct val="0"/>
              </a:spcAft>
              <a:buClr>
                <a:srgbClr val="F0AB00"/>
              </a:buClr>
              <a:buSzPct val="80000"/>
            </a:pPr>
            <a:r>
              <a:rPr lang="en-US" sz="2000" kern="0" dirty="0">
                <a:latin typeface="Open Sans" panose="020B0606030504020204" pitchFamily="34" charset="0"/>
                <a:ea typeface="Open Sans" panose="020B0606030504020204" pitchFamily="34" charset="0"/>
                <a:cs typeface="Open Sans" panose="020B0606030504020204" pitchFamily="34" charset="0"/>
              </a:rPr>
              <a:t>Initiative Canvas                                                   4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spcAft>
                <a:spcPct val="0"/>
              </a:spcAft>
              <a:buClr>
                <a:srgbClr val="F0AB00"/>
              </a:buClr>
              <a:buSzPct val="80000"/>
            </a:pPr>
            <a:r>
              <a:rPr lang="en-US" sz="2000" kern="0" dirty="0">
                <a:latin typeface="Open Sans" panose="020B0606030504020204" pitchFamily="34" charset="0"/>
                <a:ea typeface="Open Sans" panose="020B0606030504020204" pitchFamily="34" charset="0"/>
                <a:cs typeface="Open Sans" panose="020B0606030504020204" pitchFamily="34" charset="0"/>
              </a:rPr>
              <a:t>Vagrant			                               5</a:t>
            </a:r>
          </a:p>
          <a:p>
            <a:pPr>
              <a:spcBef>
                <a:spcPct val="50000"/>
              </a:spcBef>
              <a:spcAft>
                <a:spcPct val="0"/>
              </a:spcAft>
              <a:buClr>
                <a:srgbClr val="F0AB00"/>
              </a:buClr>
              <a:buSzPct val="80000"/>
            </a:pPr>
            <a:r>
              <a:rPr lang="en-US" sz="2000" dirty="0">
                <a:latin typeface="Open Sans" panose="020B0606030504020204" pitchFamily="34" charset="0"/>
                <a:ea typeface="Open Sans" panose="020B0606030504020204" pitchFamily="34" charset="0"/>
                <a:cs typeface="Open Sans" panose="020B0606030504020204" pitchFamily="34" charset="0"/>
              </a:rPr>
              <a:t>Ansible				               </a:t>
            </a:r>
            <a:r>
              <a:rPr lang="en-US" sz="2000" kern="0" dirty="0">
                <a:latin typeface="Open Sans" panose="020B0606030504020204" pitchFamily="34" charset="0"/>
                <a:ea typeface="Open Sans" panose="020B0606030504020204" pitchFamily="34" charset="0"/>
                <a:cs typeface="Open Sans" panose="020B0606030504020204" pitchFamily="34" charset="0"/>
              </a:rPr>
              <a:t>8</a:t>
            </a:r>
          </a:p>
          <a:p>
            <a:pPr>
              <a:spcBef>
                <a:spcPct val="50000"/>
              </a:spcBef>
              <a:spcAft>
                <a:spcPct val="0"/>
              </a:spcAft>
              <a:buClr>
                <a:srgbClr val="F0AB00"/>
              </a:buClr>
              <a:buSzPct val="80000"/>
            </a:pPr>
            <a:r>
              <a:rPr lang="en-US" sz="2000" kern="0" dirty="0">
                <a:latin typeface="Open Sans" panose="020B0606030504020204" pitchFamily="34" charset="0"/>
                <a:ea typeface="Open Sans" panose="020B0606030504020204" pitchFamily="34" charset="0"/>
                <a:cs typeface="Open Sans" panose="020B0606030504020204" pitchFamily="34" charset="0"/>
              </a:rPr>
              <a:t>Demo		                                              11</a:t>
            </a:r>
          </a:p>
          <a:p>
            <a:pPr>
              <a:spcBef>
                <a:spcPct val="50000"/>
              </a:spcBef>
              <a:spcAft>
                <a:spcPct val="0"/>
              </a:spcAft>
              <a:buClr>
                <a:srgbClr val="F0AB00"/>
              </a:buClr>
              <a:buSzPct val="80000"/>
            </a:pPr>
            <a:endParaRPr lang="en-US" sz="2000" kern="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B5C580-B155-CDCC-FFCC-34583402CCBB}"/>
              </a:ext>
            </a:extLst>
          </p:cNvPr>
          <p:cNvPicPr>
            <a:picLocks noGrp="1" noChangeAspect="1"/>
          </p:cNvPicPr>
          <p:nvPr/>
        </p:nvPicPr>
        <p:blipFill rotWithShape="1">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l="15" r="15"/>
          <a:stretch/>
        </p:blipFill>
        <p:spPr>
          <a:xfrm>
            <a:off x="6916776" y="1365415"/>
            <a:ext cx="4503540" cy="4503540"/>
          </a:xfrm>
          <a:prstGeom prst="rect">
            <a:avLst/>
          </a:prstGeom>
        </p:spPr>
      </p:pic>
    </p:spTree>
    <p:extLst>
      <p:ext uri="{BB962C8B-B14F-4D97-AF65-F5344CB8AC3E}">
        <p14:creationId xmlns:p14="http://schemas.microsoft.com/office/powerpoint/2010/main" val="193537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886877" y="5460698"/>
            <a:ext cx="2226883" cy="0"/>
          </a:xfrm>
          <a:prstGeom prst="line">
            <a:avLst/>
          </a:prstGeom>
          <a:ln w="1333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87" y="2"/>
            <a:ext cx="6121400" cy="6885457"/>
          </a:xfrm>
          <a:prstGeom prst="rect">
            <a:avLst/>
          </a:prstGeom>
        </p:spPr>
      </p:pic>
      <p:sp>
        <p:nvSpPr>
          <p:cNvPr id="6" name="TextBox 5">
            <a:extLst>
              <a:ext uri="{FF2B5EF4-FFF2-40B4-BE49-F238E27FC236}">
                <a16:creationId xmlns:a16="http://schemas.microsoft.com/office/drawing/2014/main" id="{11B26F3C-94B1-0295-9BEA-1F06481DAA9E}"/>
              </a:ext>
            </a:extLst>
          </p:cNvPr>
          <p:cNvSpPr txBox="1"/>
          <p:nvPr/>
        </p:nvSpPr>
        <p:spPr>
          <a:xfrm>
            <a:off x="6859445" y="3977640"/>
            <a:ext cx="4270247" cy="2185214"/>
          </a:xfrm>
          <a:prstGeom prst="rect">
            <a:avLst/>
          </a:prstGeom>
          <a:noFill/>
        </p:spPr>
        <p:txBody>
          <a:bodyPr wrap="square" rtlCol="0">
            <a:spAutoFit/>
          </a:bodyPr>
          <a:lstStyle/>
          <a:p>
            <a:pPr>
              <a:lnSpc>
                <a:spcPct val="85000"/>
              </a:lnSpc>
            </a:pPr>
            <a:r>
              <a:rPr lang="en-US" sz="4000" dirty="0">
                <a:latin typeface="Chronicle Display Light" charset="0"/>
                <a:ea typeface="Open Sans" panose="020B0606030504020204" pitchFamily="34" charset="0"/>
                <a:cs typeface="Open Sans" panose="020B0606030504020204" pitchFamily="34" charset="0"/>
              </a:rPr>
              <a:t>It’s not just about the tech. It’s about </a:t>
            </a:r>
            <a:r>
              <a:rPr lang="en-US" sz="4000" dirty="0">
                <a:latin typeface="+mj-lt"/>
                <a:ea typeface="Open Sans" panose="020B0606030504020204" pitchFamily="34" charset="0"/>
                <a:cs typeface="Open Sans" panose="020B0606030504020204" pitchFamily="34" charset="0"/>
              </a:rPr>
              <a:t>changing</a:t>
            </a:r>
            <a:r>
              <a:rPr lang="en-US" sz="4000" dirty="0">
                <a:latin typeface="Chronicle Display Light" charset="0"/>
                <a:ea typeface="Open Sans" panose="020B0606030504020204" pitchFamily="34" charset="0"/>
                <a:cs typeface="Open Sans" panose="020B0606030504020204" pitchFamily="34" charset="0"/>
              </a:rPr>
              <a:t> the way you work.</a:t>
            </a:r>
          </a:p>
        </p:txBody>
      </p:sp>
    </p:spTree>
    <p:extLst>
      <p:ext uri="{BB962C8B-B14F-4D97-AF65-F5344CB8AC3E}">
        <p14:creationId xmlns:p14="http://schemas.microsoft.com/office/powerpoint/2010/main" val="137890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BFD341-14FB-BF49-AF38-059DEC55E115}"/>
              </a:ext>
            </a:extLst>
          </p:cNvPr>
          <p:cNvSpPr>
            <a:spLocks noGrp="1"/>
          </p:cNvSpPr>
          <p:nvPr>
            <p:ph type="title"/>
          </p:nvPr>
        </p:nvSpPr>
        <p:spPr/>
        <p:txBody>
          <a:bodyPr numCol="1"/>
          <a:lstStyle/>
          <a:p>
            <a:r>
              <a:rPr lang="en-US" dirty="0">
                <a:latin typeface="Open Sans" panose="020B0606030504020204" pitchFamily="34" charset="0"/>
                <a:ea typeface="Open Sans" panose="020B0606030504020204" pitchFamily="34" charset="0"/>
                <a:cs typeface="Open Sans" panose="020B0606030504020204" pitchFamily="34" charset="0"/>
              </a:rPr>
              <a:t>Initiative Canvas</a:t>
            </a:r>
          </a:p>
        </p:txBody>
      </p:sp>
      <p:sp>
        <p:nvSpPr>
          <p:cNvPr id="56" name="Shape 307">
            <a:extLst>
              <a:ext uri="{FF2B5EF4-FFF2-40B4-BE49-F238E27FC236}">
                <a16:creationId xmlns:a16="http://schemas.microsoft.com/office/drawing/2014/main" id="{08268D05-C23C-3F49-B695-08E27CFAB86E}"/>
              </a:ext>
            </a:extLst>
          </p:cNvPr>
          <p:cNvSpPr/>
          <p:nvPr/>
        </p:nvSpPr>
        <p:spPr>
          <a:xfrm>
            <a:off x="504001" y="1343297"/>
            <a:ext cx="2743200" cy="215444"/>
          </a:xfrm>
          <a:prstGeom prst="rect">
            <a:avLst/>
          </a:prstGeom>
          <a:ln w="25400">
            <a:miter lim="400000"/>
          </a:ln>
          <a:extLst>
            <a:ext uri="{C572A759-6A51-4108-AA02-DFA0A04FC94B}">
              <ma14:wrappingTextBoxFlag xmlns="" xmlns:ma14="http://schemas.microsoft.com/office/mac/drawingml/2011/main" val="1"/>
            </a:ext>
          </a:extLst>
        </p:spPr>
        <p:txBody>
          <a:bodyPr lIns="0" tIns="0" rIns="0" bIns="0" numCol="1">
            <a:spAutoFit/>
          </a:bodyPr>
          <a:lstStyle>
            <a:lvl1pPr>
              <a:defRPr sz="2800" cap="all" spc="400">
                <a:latin typeface="Nexa Black"/>
                <a:ea typeface="Nexa Black"/>
                <a:cs typeface="Nexa Black"/>
                <a:sym typeface="Nexa Black"/>
              </a:defRPr>
            </a:lvl1pPr>
          </a:lstStyle>
          <a:p>
            <a:r>
              <a:rPr lang="de-DE" sz="1400" b="1" spc="300" dirty="0">
                <a:latin typeface="Open Sans" panose="020B0606030504020204" pitchFamily="34" charset="0"/>
                <a:ea typeface="Open Sans" panose="020B0606030504020204" pitchFamily="34" charset="0"/>
                <a:cs typeface="Open Sans" panose="020B0606030504020204" pitchFamily="34" charset="0"/>
              </a:rPr>
              <a:t>Initiative GOALS</a:t>
            </a:r>
            <a:endParaRPr sz="1400" b="1"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a:extLst>
              <a:ext uri="{FF2B5EF4-FFF2-40B4-BE49-F238E27FC236}">
                <a16:creationId xmlns:a16="http://schemas.microsoft.com/office/drawing/2014/main" id="{C16D4DAF-DFE5-F140-A171-AC9B8BB5E585}"/>
              </a:ext>
            </a:extLst>
          </p:cNvPr>
          <p:cNvSpPr/>
          <p:nvPr/>
        </p:nvSpPr>
        <p:spPr>
          <a:xfrm>
            <a:off x="490168" y="1778871"/>
            <a:ext cx="2757033" cy="3724096"/>
          </a:xfrm>
          <a:prstGeom prst="rect">
            <a:avLst/>
          </a:prstGeom>
        </p:spPr>
        <p:txBody>
          <a:bodyPr wrap="square" lIns="0" tIns="0" rIns="0" bIns="0" numCol="1">
            <a:spAutoFit/>
          </a:bodyPr>
          <a:lstStyle/>
          <a:p>
            <a:pPr marL="228600" lvl="0" indent="-228600" defTabSz="914400">
              <a:buFont typeface="+mj-lt"/>
              <a:buAutoNum type="arabicPeriod"/>
              <a:defRPr/>
            </a:pPr>
            <a:r>
              <a:rPr lang="en-CA" sz="1200" b="1" dirty="0">
                <a:latin typeface="Open Sans" panose="020B0606030504020204" pitchFamily="34" charset="0"/>
                <a:ea typeface="Open Sans" panose="020B0606030504020204" pitchFamily="34" charset="0"/>
                <a:cs typeface="Open Sans" panose="020B0606030504020204" pitchFamily="34" charset="0"/>
              </a:rPr>
              <a:t>What we try to achieve:</a:t>
            </a:r>
          </a:p>
          <a:p>
            <a:pPr marL="228600" lvl="0" indent="-228600" defTabSz="914400">
              <a:buFont typeface="+mj-lt"/>
              <a:buAutoNum type="arabicPeriod"/>
              <a:defRPr/>
            </a:pPr>
            <a:endParaRPr lang="en-CA" sz="1200" b="1" dirty="0">
              <a:latin typeface="Open Sans" panose="020B0606030504020204" pitchFamily="34" charset="0"/>
              <a:ea typeface="Open Sans" panose="020B0606030504020204" pitchFamily="34" charset="0"/>
              <a:cs typeface="Open Sans" panose="020B0606030504020204" pitchFamily="34" charset="0"/>
            </a:endParaRPr>
          </a:p>
          <a:p>
            <a:pPr marL="549275" lvl="1" indent="-285750" defTabSz="914400">
              <a:buClrTx/>
              <a:buSzTx/>
              <a:defRPr/>
            </a:pPr>
            <a:r>
              <a:rPr lang="en-CA" sz="1200" dirty="0">
                <a:latin typeface="Open Sans" panose="020B0606030504020204" pitchFamily="34" charset="0"/>
                <a:ea typeface="Open Sans" panose="020B0606030504020204" pitchFamily="34" charset="0"/>
                <a:cs typeface="Open Sans" panose="020B0606030504020204" pitchFamily="34" charset="0"/>
              </a:rPr>
              <a:t>Developers to quickly create development environments that are similar to production in a convenient manner</a:t>
            </a:r>
          </a:p>
          <a:p>
            <a:pPr marL="549275" lvl="1" indent="-285750" defTabSz="914400">
              <a:buClrTx/>
              <a:buSzTx/>
              <a:defRPr/>
            </a:pPr>
            <a:r>
              <a:rPr lang="en-CA" sz="1200" dirty="0">
                <a:latin typeface="Open Sans" panose="020B0606030504020204" pitchFamily="34" charset="0"/>
                <a:ea typeface="Open Sans" panose="020B0606030504020204" pitchFamily="34" charset="0"/>
                <a:cs typeface="Open Sans" panose="020B0606030504020204" pitchFamily="34" charset="0"/>
              </a:rPr>
              <a:t>Deployment code are easy to read, maintain and reuse</a:t>
            </a:r>
          </a:p>
          <a:p>
            <a:pPr marL="549275" lvl="1" indent="-285750" defTabSz="914400">
              <a:buClrTx/>
              <a:buSzTx/>
              <a:defRPr/>
            </a:pPr>
            <a:r>
              <a:rPr lang="en-CA" sz="1200" dirty="0">
                <a:latin typeface="Open Sans" panose="020B0606030504020204" pitchFamily="34" charset="0"/>
                <a:ea typeface="Open Sans" panose="020B0606030504020204" pitchFamily="34" charset="0"/>
                <a:cs typeface="Open Sans" panose="020B0606030504020204" pitchFamily="34" charset="0"/>
              </a:rPr>
              <a:t>A deployment process is standardized, simplified, well documented and facilitates communication and execution</a:t>
            </a:r>
          </a:p>
          <a:p>
            <a:pPr marL="549275" lvl="1" indent="-285750" defTabSz="914400">
              <a:buClrTx/>
              <a:buSzTx/>
              <a:defRPr/>
            </a:pPr>
            <a:r>
              <a:rPr lang="en-CA" sz="1200" dirty="0">
                <a:latin typeface="Open Sans" panose="020B0606030504020204" pitchFamily="34" charset="0"/>
                <a:ea typeface="Open Sans" panose="020B0606030504020204" pitchFamily="34" charset="0"/>
                <a:cs typeface="Open Sans" panose="020B0606030504020204" pitchFamily="34" charset="0"/>
              </a:rPr>
              <a:t>Improvement in performance, security and compliance</a:t>
            </a:r>
          </a:p>
          <a:p>
            <a:pPr marL="549275" lvl="1" indent="-285750" defTabSz="914400">
              <a:buClrTx/>
              <a:buSzTx/>
              <a:defRPr/>
            </a:pPr>
            <a:r>
              <a:rPr lang="en-CA" sz="1200" dirty="0">
                <a:latin typeface="Open Sans" panose="020B0606030504020204" pitchFamily="34" charset="0"/>
                <a:ea typeface="Open Sans" panose="020B0606030504020204" pitchFamily="34" charset="0"/>
                <a:cs typeface="Open Sans" panose="020B0606030504020204" pitchFamily="34" charset="0"/>
              </a:rPr>
              <a:t>Foundation for future automation &amp; CICD</a:t>
            </a:r>
          </a:p>
          <a:p>
            <a:pPr marL="549275" lvl="1" indent="-285750" defTabSz="914400">
              <a:buClrTx/>
              <a:buSzTx/>
              <a:defRPr/>
            </a:pPr>
            <a:endParaRPr lang="en-CA" sz="1200" dirty="0">
              <a:latin typeface="Open Sans" panose="020B0606030504020204" pitchFamily="34" charset="0"/>
              <a:ea typeface="Open Sans" panose="020B0606030504020204" pitchFamily="34" charset="0"/>
              <a:cs typeface="Open Sans" panose="020B0606030504020204" pitchFamily="34" charset="0"/>
            </a:endParaRPr>
          </a:p>
          <a:p>
            <a:pPr marL="263525" lvl="1" defTabSz="914400">
              <a:buClrTx/>
              <a:buSzTx/>
              <a:buNone/>
              <a:defRPr/>
            </a:pPr>
            <a:r>
              <a:rPr lang="en-CA" sz="1200" dirty="0">
                <a:latin typeface="Open Sans" panose="020B0606030504020204" pitchFamily="34" charset="0"/>
                <a:ea typeface="Open Sans" panose="020B0606030504020204" pitchFamily="34" charset="0"/>
                <a:cs typeface="Open Sans" panose="020B0606030504020204" pitchFamily="34" charset="0"/>
              </a:rPr>
              <a:t> </a:t>
            </a:r>
          </a:p>
          <a:p>
            <a:pPr marL="549275" lvl="1" indent="-285750" defTabSz="914400">
              <a:buClrTx/>
              <a:buSzTx/>
              <a:defRPr/>
            </a:pPr>
            <a:endParaRPr lang="en-CA" sz="1200" dirty="0">
              <a:latin typeface="Open Sans" panose="020B0606030504020204" pitchFamily="34" charset="0"/>
              <a:ea typeface="Open Sans" panose="020B0606030504020204" pitchFamily="34" charset="0"/>
              <a:cs typeface="Open Sans" panose="020B0606030504020204" pitchFamily="34" charset="0"/>
            </a:endParaRPr>
          </a:p>
          <a:p>
            <a:pPr marL="549275" lvl="1" indent="-285750" defTabSz="914400">
              <a:buClrTx/>
              <a:buSzTx/>
              <a:defRPr/>
            </a:pPr>
            <a:endParaRPr lang="en-CA" sz="14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61" name="Straight Connector 60">
            <a:extLst>
              <a:ext uri="{FF2B5EF4-FFF2-40B4-BE49-F238E27FC236}">
                <a16:creationId xmlns:a16="http://schemas.microsoft.com/office/drawing/2014/main" id="{32EDB33B-7ACA-F644-BCBE-D3B53A203D1D}"/>
              </a:ext>
            </a:extLst>
          </p:cNvPr>
          <p:cNvCxnSpPr>
            <a:cxnSpLocks/>
          </p:cNvCxnSpPr>
          <p:nvPr/>
        </p:nvCxnSpPr>
        <p:spPr>
          <a:xfrm>
            <a:off x="504001" y="1638571"/>
            <a:ext cx="27432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Text Placeholder 5">
            <a:hlinkClick r:id="" action="ppaction://noaction"/>
            <a:extLst>
              <a:ext uri="{FF2B5EF4-FFF2-40B4-BE49-F238E27FC236}">
                <a16:creationId xmlns:a16="http://schemas.microsoft.com/office/drawing/2014/main" id="{095D118C-6997-6642-B845-8BF15AAE8441}"/>
              </a:ext>
            </a:extLst>
          </p:cNvPr>
          <p:cNvSpPr txBox="1">
            <a:spLocks/>
          </p:cNvSpPr>
          <p:nvPr/>
        </p:nvSpPr>
        <p:spPr>
          <a:xfrm>
            <a:off x="10318115" y="2724107"/>
            <a:ext cx="1724660" cy="184666"/>
          </a:xfrm>
          <a:prstGeom prst="rect">
            <a:avLst/>
          </a:prstGeom>
        </p:spPr>
        <p:txBody>
          <a:bodyPr vert="horz" wrap="square" lIns="0" tIns="0" rIns="0" bIns="0" numCol="1" rtlCol="0" anchor="t">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rgbClr val="BBBCBC"/>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Demi</a:t>
            </a:r>
          </a:p>
        </p:txBody>
      </p:sp>
      <p:sp>
        <p:nvSpPr>
          <p:cNvPr id="70" name="Text Placeholder 5">
            <a:hlinkClick r:id="" action="ppaction://noaction"/>
            <a:extLst>
              <a:ext uri="{FF2B5EF4-FFF2-40B4-BE49-F238E27FC236}">
                <a16:creationId xmlns:a16="http://schemas.microsoft.com/office/drawing/2014/main" id="{4BC34BFA-1CE5-DC4E-BD5D-804425E2112F}"/>
              </a:ext>
            </a:extLst>
          </p:cNvPr>
          <p:cNvSpPr txBox="1">
            <a:spLocks/>
          </p:cNvSpPr>
          <p:nvPr/>
        </p:nvSpPr>
        <p:spPr>
          <a:xfrm>
            <a:off x="10318114" y="1716090"/>
            <a:ext cx="1769109" cy="184666"/>
          </a:xfrm>
          <a:prstGeom prst="rect">
            <a:avLst/>
          </a:prstGeom>
        </p:spPr>
        <p:txBody>
          <a:bodyPr vert="horz" wrap="square" lIns="0" tIns="0" rIns="0" bIns="0" numCol="1" rtlCol="0">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chemeClr val="accent1"/>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b="1" dirty="0">
                <a:latin typeface="Open Sans" panose="020B0606030504020204" pitchFamily="34" charset="0"/>
                <a:ea typeface="Open Sans" panose="020B0606030504020204" pitchFamily="34" charset="0"/>
                <a:cs typeface="Open Sans" panose="020B0606030504020204" pitchFamily="34" charset="0"/>
              </a:rPr>
              <a:t>Initiative Canvas	</a:t>
            </a:r>
          </a:p>
        </p:txBody>
      </p:sp>
      <p:sp>
        <p:nvSpPr>
          <p:cNvPr id="71" name="Text Placeholder 5">
            <a:hlinkClick r:id="rId3" action="ppaction://hlinksldjump"/>
            <a:extLst>
              <a:ext uri="{FF2B5EF4-FFF2-40B4-BE49-F238E27FC236}">
                <a16:creationId xmlns:a16="http://schemas.microsoft.com/office/drawing/2014/main" id="{27AE9C21-315F-964F-B596-19328CFA6114}"/>
              </a:ext>
            </a:extLst>
          </p:cNvPr>
          <p:cNvSpPr txBox="1">
            <a:spLocks/>
          </p:cNvSpPr>
          <p:nvPr/>
        </p:nvSpPr>
        <p:spPr>
          <a:xfrm>
            <a:off x="10318115" y="2052096"/>
            <a:ext cx="1724660" cy="184666"/>
          </a:xfrm>
          <a:prstGeom prst="rect">
            <a:avLst/>
          </a:prstGeom>
        </p:spPr>
        <p:txBody>
          <a:bodyPr vert="horz" wrap="square" lIns="0" tIns="0" rIns="0" bIns="0" numCol="1" rtlCol="0">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rgbClr val="BBBCBC"/>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Vagrant</a:t>
            </a:r>
          </a:p>
        </p:txBody>
      </p:sp>
      <p:sp>
        <p:nvSpPr>
          <p:cNvPr id="72" name="Text Placeholder 5">
            <a:hlinkClick r:id="" action="ppaction://noaction"/>
            <a:extLst>
              <a:ext uri="{FF2B5EF4-FFF2-40B4-BE49-F238E27FC236}">
                <a16:creationId xmlns:a16="http://schemas.microsoft.com/office/drawing/2014/main" id="{C7BEA11B-7A57-EC40-970A-63DF156F6981}"/>
              </a:ext>
            </a:extLst>
          </p:cNvPr>
          <p:cNvSpPr txBox="1">
            <a:spLocks/>
          </p:cNvSpPr>
          <p:nvPr/>
        </p:nvSpPr>
        <p:spPr>
          <a:xfrm>
            <a:off x="10318115" y="2388102"/>
            <a:ext cx="1724660" cy="184666"/>
          </a:xfrm>
          <a:prstGeom prst="rect">
            <a:avLst/>
          </a:prstGeom>
        </p:spPr>
        <p:txBody>
          <a:bodyPr vert="horz" wrap="square" lIns="0" tIns="0" rIns="0" bIns="0" numCol="1" rtlCol="0">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rgbClr val="BBBCBC"/>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Ansible</a:t>
            </a:r>
          </a:p>
        </p:txBody>
      </p:sp>
      <p:sp>
        <p:nvSpPr>
          <p:cNvPr id="19" name="Text Placeholder 3">
            <a:extLst>
              <a:ext uri="{FF2B5EF4-FFF2-40B4-BE49-F238E27FC236}">
                <a16:creationId xmlns:a16="http://schemas.microsoft.com/office/drawing/2014/main" id="{045608F1-D421-9D41-8FAC-631B7AAFCCB9}"/>
              </a:ext>
            </a:extLst>
          </p:cNvPr>
          <p:cNvSpPr txBox="1">
            <a:spLocks/>
          </p:cNvSpPr>
          <p:nvPr/>
        </p:nvSpPr>
        <p:spPr bwMode="gray">
          <a:xfrm>
            <a:off x="503999" y="918838"/>
            <a:ext cx="9163050" cy="369333"/>
          </a:xfrm>
          <a:prstGeom prst="rect">
            <a:avLst/>
          </a:prstGeom>
        </p:spPr>
        <p:txBody>
          <a:bodyPr vert="horz" lIns="0" tIns="0" rIns="0" bIns="0" numCol="1" rtlCol="0">
            <a:noAutofit/>
          </a:bodyPr>
          <a:lstStyle>
            <a:lvl1pPr marL="0" indent="0" algn="l" defTabSz="1088558" rtl="0" eaLnBrk="1" latinLnBrk="0" hangingPunct="1">
              <a:spcBef>
                <a:spcPts val="1800"/>
              </a:spcBef>
              <a:buClr>
                <a:schemeClr val="accent1"/>
              </a:buClr>
              <a:buSzPct val="80000"/>
              <a:buFontTx/>
              <a:buNone/>
              <a:defRPr sz="2000" b="0" kern="1200">
                <a:solidFill>
                  <a:schemeClr val="accent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000" kern="0" dirty="0">
                <a:latin typeface="Open Sans" panose="020B0606030504020204" pitchFamily="34" charset="0"/>
                <a:ea typeface="Open Sans" panose="020B0606030504020204" pitchFamily="34" charset="0"/>
                <a:cs typeface="Open Sans" panose="020B0606030504020204" pitchFamily="34" charset="0"/>
              </a:rPr>
              <a:t>Initiative</a:t>
            </a:r>
            <a:r>
              <a:rPr lang="en-US" dirty="0">
                <a:latin typeface="Open Sans" panose="020B0606030504020204" pitchFamily="34" charset="0"/>
                <a:ea typeface="Open Sans" panose="020B0606030504020204" pitchFamily="34" charset="0"/>
                <a:cs typeface="Open Sans" panose="020B0606030504020204" pitchFamily="34" charset="0"/>
              </a:rPr>
              <a:t> Goals &amp; Tooling</a:t>
            </a:r>
          </a:p>
        </p:txBody>
      </p:sp>
      <p:sp>
        <p:nvSpPr>
          <p:cNvPr id="23" name="Shape 306">
            <a:extLst>
              <a:ext uri="{FF2B5EF4-FFF2-40B4-BE49-F238E27FC236}">
                <a16:creationId xmlns:a16="http://schemas.microsoft.com/office/drawing/2014/main" id="{4F0FA5BA-4D09-1040-B2BE-82EB9EBB0D62}"/>
              </a:ext>
            </a:extLst>
          </p:cNvPr>
          <p:cNvSpPr/>
          <p:nvPr/>
        </p:nvSpPr>
        <p:spPr>
          <a:xfrm>
            <a:off x="3710410" y="1332146"/>
            <a:ext cx="3588589" cy="430887"/>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numCol="1">
            <a:spAutoFit/>
          </a:bodyPr>
          <a:lstStyle>
            <a:lvl1pPr>
              <a:defRPr sz="2800" cap="all" spc="400">
                <a:latin typeface="Nexa Black"/>
                <a:ea typeface="Nexa Black"/>
                <a:cs typeface="Nexa Black"/>
                <a:sym typeface="Nexa Black"/>
              </a:defRPr>
            </a:lvl1pPr>
          </a:lstStyle>
          <a:p>
            <a:r>
              <a:rPr lang="en-US" sz="1400" b="1" spc="300" dirty="0">
                <a:latin typeface="Open Sans" panose="020B0606030504020204" pitchFamily="34" charset="0"/>
                <a:ea typeface="Open Sans" panose="020B0606030504020204" pitchFamily="34" charset="0"/>
                <a:cs typeface="Open Sans" panose="020B0606030504020204" pitchFamily="34" charset="0"/>
              </a:rPr>
              <a:t>why it’s worth ADOPTING</a:t>
            </a:r>
          </a:p>
          <a:p>
            <a:endParaRPr lang="en-US" sz="1400" b="1" spc="3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4" name="Straight Connector 23">
            <a:extLst>
              <a:ext uri="{FF2B5EF4-FFF2-40B4-BE49-F238E27FC236}">
                <a16:creationId xmlns:a16="http://schemas.microsoft.com/office/drawing/2014/main" id="{4E97C921-B9C3-B04C-A46A-09BA272BB415}"/>
              </a:ext>
            </a:extLst>
          </p:cNvPr>
          <p:cNvCxnSpPr>
            <a:cxnSpLocks/>
          </p:cNvCxnSpPr>
          <p:nvPr/>
        </p:nvCxnSpPr>
        <p:spPr>
          <a:xfrm flipV="1">
            <a:off x="3710410" y="1636128"/>
            <a:ext cx="3179985" cy="91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29A1357-D7E6-E143-89FF-CA20963EB498}"/>
              </a:ext>
            </a:extLst>
          </p:cNvPr>
          <p:cNvSpPr/>
          <p:nvPr/>
        </p:nvSpPr>
        <p:spPr>
          <a:xfrm>
            <a:off x="3628211" y="1806892"/>
            <a:ext cx="3588588" cy="4801314"/>
          </a:xfrm>
          <a:prstGeom prst="rect">
            <a:avLst/>
          </a:prstGeom>
        </p:spPr>
        <p:txBody>
          <a:bodyPr wrap="square" lIns="0" tIns="0" rIns="0" bIns="0" numCol="1" anchor="t">
            <a:spAutoFit/>
          </a:bodyPr>
          <a:lstStyle/>
          <a:p>
            <a:pPr marL="228600" lvl="0" indent="-228600" defTabSz="914400">
              <a:buFont typeface="+mj-lt"/>
              <a:buAutoNum type="arabicPeriod"/>
              <a:defRPr/>
            </a:pPr>
            <a:r>
              <a:rPr lang="en-CA" sz="1200" b="1" dirty="0">
                <a:latin typeface="Open Sans" panose="020B0606030504020204" pitchFamily="34" charset="0"/>
                <a:ea typeface="Open Sans" panose="020B0606030504020204" pitchFamily="34" charset="0"/>
                <a:cs typeface="Open Sans" panose="020B0606030504020204" pitchFamily="34" charset="0"/>
              </a:rPr>
              <a:t>The key issues of the current process:</a:t>
            </a:r>
          </a:p>
          <a:p>
            <a:pPr marL="228600" lvl="0" indent="-228600" defTabSz="914400">
              <a:buFont typeface="+mj-lt"/>
              <a:buAutoNum type="arabicPeriod"/>
              <a:defRPr/>
            </a:pPr>
            <a:endParaRPr lang="en-CA" sz="1200" b="1" dirty="0">
              <a:latin typeface="Open Sans" panose="020B0606030504020204" pitchFamily="34" charset="0"/>
              <a:ea typeface="Open Sans" panose="020B0606030504020204" pitchFamily="34" charset="0"/>
              <a:cs typeface="Open Sans" panose="020B0606030504020204" pitchFamily="34" charset="0"/>
            </a:endParaRPr>
          </a:p>
          <a:p>
            <a:pPr marL="549275" lvl="1" indent="-285750" defTabSz="914400">
              <a:buClrTx/>
              <a:buSzTx/>
              <a:buFontTx/>
              <a:buChar char="-"/>
              <a:defRPr/>
            </a:pPr>
            <a:r>
              <a:rPr lang="en-US" sz="1200" dirty="0">
                <a:latin typeface="Open Sans" panose="020B0606030504020204" pitchFamily="34" charset="0"/>
                <a:ea typeface="Open Sans" panose="020B0606030504020204" pitchFamily="34" charset="0"/>
                <a:cs typeface="Open Sans" panose="020B0606030504020204" pitchFamily="34" charset="0"/>
              </a:rPr>
              <a:t>Manual process of creating development and testing environments</a:t>
            </a:r>
          </a:p>
          <a:p>
            <a:pPr marL="549275" lvl="1" indent="-285750" defTabSz="914400">
              <a:buClrTx/>
              <a:buSzTx/>
              <a:buFontTx/>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Time and resource consuming for Multi VM replication &amp; documentations</a:t>
            </a:r>
          </a:p>
          <a:p>
            <a:pPr marL="549275" lvl="1" indent="-285750" defTabSz="914400">
              <a:buClrTx/>
              <a:buSzTx/>
              <a:buFontTx/>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Manual apps deployments with scripts are less secured and make communication &amp; execution complicated</a:t>
            </a:r>
          </a:p>
          <a:p>
            <a:pPr marL="549275" lvl="1" indent="-285750" defTabSz="914400">
              <a:buClrTx/>
              <a:buSzTx/>
              <a:buFontTx/>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Deployment scripts are difficult to read, maintain and reuse.</a:t>
            </a:r>
          </a:p>
          <a:p>
            <a:pPr marL="549275" lvl="1" indent="-285750" defTabSz="914400">
              <a:buClrTx/>
              <a:buSzTx/>
              <a:buFontTx/>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Deployment steps are not well documented</a:t>
            </a:r>
          </a:p>
          <a:p>
            <a:pPr marL="263525" lvl="1" defTabSz="914400">
              <a:buClrTx/>
              <a:buSzTx/>
              <a:buNone/>
              <a:defRPr/>
            </a:pPr>
            <a:endParaRPr lang="en-CA" sz="1200" dirty="0">
              <a:latin typeface="Open Sans" panose="020B0606030504020204" pitchFamily="34" charset="0"/>
              <a:ea typeface="Open Sans" panose="020B0606030504020204" pitchFamily="34" charset="0"/>
              <a:cs typeface="Open Sans" panose="020B0606030504020204" pitchFamily="34" charset="0"/>
            </a:endParaRPr>
          </a:p>
          <a:p>
            <a:pPr marL="228600" lvl="0" indent="-228600" defTabSz="914400">
              <a:buFont typeface="+mj-lt"/>
              <a:buAutoNum type="arabicPeriod"/>
              <a:defRPr/>
            </a:pPr>
            <a:r>
              <a:rPr lang="en-US" sz="1200" b="1" dirty="0">
                <a:latin typeface="Open Sans" panose="020B0606030504020204" pitchFamily="34" charset="0"/>
                <a:ea typeface="Open Sans" panose="020B0606030504020204" pitchFamily="34" charset="0"/>
                <a:cs typeface="Open Sans" panose="020B0606030504020204" pitchFamily="34" charset="0"/>
              </a:rPr>
              <a:t>Benefits of implementing</a:t>
            </a:r>
          </a:p>
          <a:p>
            <a:pPr marL="228600" lvl="0" indent="-228600" defTabSz="914400">
              <a:buFont typeface="+mj-lt"/>
              <a:buAutoNum type="arabicPeriod"/>
              <a:defRPr/>
            </a:pPr>
            <a:endParaRPr lang="en-US" sz="1200" b="1" dirty="0">
              <a:latin typeface="Open Sans" panose="020B0606030504020204" pitchFamily="34" charset="0"/>
              <a:ea typeface="Open Sans" panose="020B0606030504020204" pitchFamily="34" charset="0"/>
              <a:cs typeface="Open Sans" panose="020B0606030504020204" pitchFamily="34" charset="0"/>
            </a:endParaRPr>
          </a:p>
          <a:p>
            <a:pPr marL="549275" lvl="1" indent="-285750" defTabSz="914400">
              <a:buClrTx/>
              <a:buSzTx/>
              <a:buFontTx/>
              <a:buChar char="-"/>
              <a:defRPr/>
            </a:pPr>
            <a:r>
              <a:rPr lang="en-US" sz="1200" dirty="0">
                <a:latin typeface="Open Sans" panose="020B0606030504020204" pitchFamily="34" charset="0"/>
                <a:ea typeface="Open Sans" panose="020B0606030504020204" pitchFamily="34" charset="0"/>
                <a:cs typeface="Open Sans" panose="020B0606030504020204" pitchFamily="34" charset="0"/>
              </a:rPr>
              <a:t>Simplify communication, documentation and execution</a:t>
            </a:r>
          </a:p>
          <a:p>
            <a:pPr marL="549275" lvl="1" indent="-285750" defTabSz="914400">
              <a:buClrTx/>
              <a:buSzTx/>
              <a:buFontTx/>
              <a:buChar char="-"/>
              <a:defRPr/>
            </a:pPr>
            <a:r>
              <a:rPr lang="en-US" sz="1200" dirty="0">
                <a:latin typeface="Open Sans" panose="020B0606030504020204" pitchFamily="34" charset="0"/>
                <a:ea typeface="Open Sans" panose="020B0606030504020204" pitchFamily="34" charset="0"/>
                <a:cs typeface="Open Sans" panose="020B0606030504020204" pitchFamily="34" charset="0"/>
              </a:rPr>
              <a:t>Improve consistency between development environments and production</a:t>
            </a:r>
            <a:endParaRPr lang="en-CA" sz="1200" dirty="0">
              <a:latin typeface="Open Sans" panose="020B0606030504020204" pitchFamily="34" charset="0"/>
              <a:ea typeface="Open Sans" panose="020B0606030504020204" pitchFamily="34" charset="0"/>
              <a:cs typeface="Open Sans" panose="020B0606030504020204" pitchFamily="34" charset="0"/>
            </a:endParaRPr>
          </a:p>
          <a:p>
            <a:pPr marL="549275" lvl="1" indent="-285750" defTabSz="914400">
              <a:buClrTx/>
              <a:buSzTx/>
              <a:buFontTx/>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Practice DevOps philosophy with tools that allow Infrastructure as Code (</a:t>
            </a:r>
            <a:r>
              <a:rPr lang="en-CA" sz="1200" dirty="0" err="1">
                <a:latin typeface="Open Sans" panose="020B0606030504020204" pitchFamily="34" charset="0"/>
                <a:ea typeface="Open Sans" panose="020B0606030504020204" pitchFamily="34" charset="0"/>
                <a:cs typeface="Open Sans" panose="020B0606030504020204" pitchFamily="34" charset="0"/>
              </a:rPr>
              <a:t>IaC</a:t>
            </a:r>
            <a:r>
              <a:rPr lang="en-CA" sz="1200" dirty="0">
                <a:latin typeface="Open Sans" panose="020B0606030504020204" pitchFamily="34" charset="0"/>
                <a:ea typeface="Open Sans" panose="020B0606030504020204" pitchFamily="34" charset="0"/>
                <a:cs typeface="Open Sans" panose="020B0606030504020204" pitchFamily="34" charset="0"/>
              </a:rPr>
              <a:t>)</a:t>
            </a:r>
          </a:p>
          <a:p>
            <a:pPr marL="549275" lvl="1" indent="-285750" defTabSz="914400">
              <a:buClrTx/>
              <a:buSzTx/>
              <a:buFontTx/>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Enable automation </a:t>
            </a:r>
          </a:p>
          <a:p>
            <a:pPr marL="549275" lvl="1" indent="-285750" defTabSz="914400">
              <a:buClrTx/>
              <a:buSzTx/>
              <a:buFontTx/>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Strengthen security and compliance</a:t>
            </a:r>
          </a:p>
          <a:p>
            <a:pPr marL="549275" lvl="1" indent="-285750" defTabSz="914400">
              <a:buClrTx/>
              <a:buSzTx/>
              <a:buFontTx/>
              <a:buChar char="-"/>
              <a:defRPr/>
            </a:pPr>
            <a:endParaRPr lang="en-CA"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Shape 308">
            <a:extLst>
              <a:ext uri="{FF2B5EF4-FFF2-40B4-BE49-F238E27FC236}">
                <a16:creationId xmlns:a16="http://schemas.microsoft.com/office/drawing/2014/main" id="{DB6C5A88-69C3-FA46-949F-B5E1742A03CE}"/>
              </a:ext>
            </a:extLst>
          </p:cNvPr>
          <p:cNvSpPr/>
          <p:nvPr/>
        </p:nvSpPr>
        <p:spPr>
          <a:xfrm>
            <a:off x="7574914" y="1327776"/>
            <a:ext cx="2743200" cy="215444"/>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2800" cap="all" spc="400">
                <a:latin typeface="Nexa Black"/>
                <a:ea typeface="Nexa Black"/>
                <a:cs typeface="Nexa Black"/>
                <a:sym typeface="Nexa Black"/>
              </a:defRPr>
            </a:lvl1pPr>
          </a:lstStyle>
          <a:p>
            <a:r>
              <a:rPr lang="en-US" sz="1400" b="1" spc="300" dirty="0">
                <a:latin typeface="Open Sans" panose="020B0606030504020204" pitchFamily="34" charset="0"/>
                <a:ea typeface="Open Sans" panose="020B0606030504020204" pitchFamily="34" charset="0"/>
                <a:cs typeface="Open Sans" panose="020B0606030504020204" pitchFamily="34" charset="0"/>
              </a:rPr>
              <a:t>Targeting TOOLS</a:t>
            </a:r>
            <a:endParaRPr sz="1400" b="1" spc="3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35" name="Straight Connector 34">
            <a:extLst>
              <a:ext uri="{FF2B5EF4-FFF2-40B4-BE49-F238E27FC236}">
                <a16:creationId xmlns:a16="http://schemas.microsoft.com/office/drawing/2014/main" id="{88A09C4E-2F35-DC47-9B1F-165625DABEA5}"/>
              </a:ext>
            </a:extLst>
          </p:cNvPr>
          <p:cNvCxnSpPr>
            <a:cxnSpLocks/>
          </p:cNvCxnSpPr>
          <p:nvPr/>
        </p:nvCxnSpPr>
        <p:spPr>
          <a:xfrm flipV="1">
            <a:off x="7574914" y="1636128"/>
            <a:ext cx="2401501" cy="53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descr="Vagrant, original, wordmark, logo Icon in Devicon">
            <a:extLst>
              <a:ext uri="{FF2B5EF4-FFF2-40B4-BE49-F238E27FC236}">
                <a16:creationId xmlns:a16="http://schemas.microsoft.com/office/drawing/2014/main" id="{7ECE9ADF-7671-1E26-9167-B50E16B9DC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063" b="20529"/>
          <a:stretch/>
        </p:blipFill>
        <p:spPr bwMode="auto">
          <a:xfrm>
            <a:off x="7596001" y="2190564"/>
            <a:ext cx="2143125" cy="12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Hat Ansible Automation - Tech Field Day">
            <a:extLst>
              <a:ext uri="{FF2B5EF4-FFF2-40B4-BE49-F238E27FC236}">
                <a16:creationId xmlns:a16="http://schemas.microsoft.com/office/drawing/2014/main" id="{ED6F6E93-F9A6-DF5D-D44A-2262812B6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001" y="4884207"/>
            <a:ext cx="2179019" cy="65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18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l="114" r="114"/>
          <a:stretch/>
        </p:blipFill>
        <p:spPr/>
      </p:pic>
      <p:sp>
        <p:nvSpPr>
          <p:cNvPr id="8" name="Title 7"/>
          <p:cNvSpPr>
            <a:spLocks noGrp="1"/>
          </p:cNvSpPr>
          <p:nvPr>
            <p:ph type="title"/>
          </p:nvPr>
        </p:nvSpPr>
        <p:spPr>
          <a:xfrm>
            <a:off x="915987" y="4697409"/>
            <a:ext cx="4389438" cy="2160591"/>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Hello, Vagrant </a:t>
            </a:r>
          </a:p>
        </p:txBody>
      </p:sp>
      <p:sp>
        <p:nvSpPr>
          <p:cNvPr id="7" name="Text Placeholder 6"/>
          <p:cNvSpPr>
            <a:spLocks noGrp="1"/>
          </p:cNvSpPr>
          <p:nvPr>
            <p:ph type="body" sz="quarter" idx="10"/>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Here’s a little bit about it.</a:t>
            </a:r>
          </a:p>
        </p:txBody>
      </p:sp>
    </p:spTree>
    <p:extLst>
      <p:ext uri="{BB962C8B-B14F-4D97-AF65-F5344CB8AC3E}">
        <p14:creationId xmlns:p14="http://schemas.microsoft.com/office/powerpoint/2010/main" val="127583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E6107-0034-E143-AC3E-82426BEF2760}"/>
              </a:ext>
            </a:extLst>
          </p:cNvPr>
          <p:cNvSpPr>
            <a:spLocks noGrp="1"/>
          </p:cNvSpPr>
          <p:nvPr>
            <p:ph type="title"/>
          </p:nvPr>
        </p:nvSpPr>
        <p:spPr>
          <a:xfrm>
            <a:off x="504001" y="504000"/>
            <a:ext cx="9011474" cy="738664"/>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Vagrant</a:t>
            </a:r>
            <a:br>
              <a:rPr lang="en-US" b="0"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7786F7B0-D16B-BE40-89AB-05988BD33EA4}"/>
              </a:ext>
            </a:extLst>
          </p:cNvPr>
          <p:cNvSpPr>
            <a:spLocks noGrp="1"/>
          </p:cNvSpPr>
          <p:nvPr>
            <p:ph type="body" sz="quarter" idx="13"/>
          </p:nvPr>
        </p:nvSpPr>
        <p:spPr>
          <a:xfrm>
            <a:off x="503999" y="918838"/>
            <a:ext cx="9163050" cy="369333"/>
          </a:xfrm>
        </p:spPr>
        <p:txBody>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What is it? Why is it? </a:t>
            </a:r>
            <a:r>
              <a:rPr lang="en-US" dirty="0">
                <a:latin typeface="Open Sans" panose="020B0606030504020204" pitchFamily="34" charset="0"/>
                <a:ea typeface="Open Sans" panose="020B0606030504020204" pitchFamily="34" charset="0"/>
                <a:cs typeface="Open Sans" panose="020B0606030504020204" pitchFamily="34" charset="0"/>
              </a:rPr>
              <a:t> </a:t>
            </a:r>
          </a:p>
        </p:txBody>
      </p:sp>
      <p:sp>
        <p:nvSpPr>
          <p:cNvPr id="12" name="Rectangle 11">
            <a:extLst>
              <a:ext uri="{FF2B5EF4-FFF2-40B4-BE49-F238E27FC236}">
                <a16:creationId xmlns:a16="http://schemas.microsoft.com/office/drawing/2014/main" id="{639973DD-D867-432D-B5BA-9E36F3A9084E}"/>
              </a:ext>
            </a:extLst>
          </p:cNvPr>
          <p:cNvSpPr/>
          <p:nvPr/>
        </p:nvSpPr>
        <p:spPr>
          <a:xfrm>
            <a:off x="3247198" y="1381321"/>
            <a:ext cx="6695791" cy="4955203"/>
          </a:xfrm>
          <a:prstGeom prst="rect">
            <a:avLst/>
          </a:prstGeom>
        </p:spPr>
        <p:txBody>
          <a:bodyPr wrap="square" lIns="0" tIns="0" rIns="0" bIns="0" numCol="1">
            <a:spAutoFit/>
          </a:bodyPr>
          <a:lstStyle/>
          <a:p>
            <a:pPr lvl="0" defTabSz="914400">
              <a:defRPr/>
            </a:pP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Our Expectations</a:t>
            </a:r>
            <a:endParaRPr lang="en-CA" sz="14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0" indent="-285750" defTabSz="914400">
              <a:spcBef>
                <a:spcPts val="600"/>
              </a:spcBef>
              <a:buFont typeface="Arial" panose="020B0604020202020204" pitchFamily="34" charset="0"/>
              <a:buChar char="•"/>
              <a:defRPr/>
            </a:pPr>
            <a:r>
              <a:rPr lang="en-CA" sz="1400" dirty="0">
                <a:latin typeface="Open Sans" panose="020B0606030504020204" pitchFamily="34" charset="0"/>
                <a:ea typeface="Open Sans" panose="020B0606030504020204" pitchFamily="34" charset="0"/>
                <a:cs typeface="Open Sans" panose="020B0606030504020204" pitchFamily="34" charset="0"/>
              </a:rPr>
              <a:t>Use Linux on a non-Linux host machine, such as OSX or Windows</a:t>
            </a:r>
          </a:p>
          <a:p>
            <a:pPr marL="285750" lvl="0" indent="-285750" defTabSz="914400">
              <a:spcBef>
                <a:spcPts val="600"/>
              </a:spcBef>
              <a:buFont typeface="Arial" panose="020B0604020202020204" pitchFamily="34" charset="0"/>
              <a:buChar char="•"/>
              <a:defRPr/>
            </a:pPr>
            <a:r>
              <a:rPr lang="en-CA" sz="1400" dirty="0">
                <a:latin typeface="Open Sans" panose="020B0606030504020204" pitchFamily="34" charset="0"/>
                <a:ea typeface="Open Sans" panose="020B0606030504020204" pitchFamily="34" charset="0"/>
                <a:cs typeface="Open Sans" panose="020B0606030504020204" pitchFamily="34" charset="0"/>
              </a:rPr>
              <a:t>Improve consistency between developer environments and deployed servers</a:t>
            </a:r>
          </a:p>
          <a:p>
            <a:pPr marL="285750" lvl="0" indent="-285750" defTabSz="914400">
              <a:spcBef>
                <a:spcPts val="600"/>
              </a:spcBef>
              <a:buFont typeface="Arial" panose="020B0604020202020204" pitchFamily="34" charset="0"/>
              <a:buChar char="•"/>
              <a:defRPr/>
            </a:pPr>
            <a:r>
              <a:rPr lang="en-CA" sz="1400" dirty="0">
                <a:latin typeface="Open Sans" panose="020B0606030504020204" pitchFamily="34" charset="0"/>
                <a:ea typeface="Open Sans" panose="020B0606030504020204" pitchFamily="34" charset="0"/>
                <a:cs typeface="Open Sans" panose="020B0606030504020204" pitchFamily="34" charset="0"/>
              </a:rPr>
              <a:t>Quickly create, destroy and recreate VM’s for development purposes</a:t>
            </a:r>
          </a:p>
          <a:p>
            <a:pPr lvl="0" defTabSz="914400">
              <a:defRPr/>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lvl="0" defTabSz="914400">
              <a:defRPr/>
            </a:pP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Current Problems with VM Management</a:t>
            </a:r>
            <a:endParaRPr lang="en-CA" sz="14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0" indent="-285750" defTabSz="914400">
              <a:spcBef>
                <a:spcPts val="600"/>
              </a:spcBef>
              <a:buFont typeface="Arial" panose="020B0604020202020204" pitchFamily="34" charset="0"/>
              <a:buChar char="•"/>
              <a:defRPr/>
            </a:pPr>
            <a:r>
              <a:rPr lang="en-CA" sz="1400" dirty="0">
                <a:latin typeface="Open Sans" panose="020B0606030504020204" pitchFamily="34" charset="0"/>
                <a:ea typeface="Open Sans" panose="020B0606030504020204" pitchFamily="34" charset="0"/>
                <a:cs typeface="Open Sans" panose="020B0606030504020204" pitchFamily="34" charset="0"/>
              </a:rPr>
              <a:t>Manual VM Setup and OS Installation</a:t>
            </a:r>
          </a:p>
          <a:p>
            <a:pPr marL="285750" lvl="0" indent="-285750" defTabSz="914400">
              <a:spcBef>
                <a:spcPts val="600"/>
              </a:spcBef>
              <a:buFont typeface="Arial" panose="020B0604020202020204" pitchFamily="34" charset="0"/>
              <a:buChar char="•"/>
              <a:defRPr/>
            </a:pPr>
            <a:r>
              <a:rPr lang="en-CA" sz="1400" dirty="0">
                <a:latin typeface="Open Sans" panose="020B0606030504020204" pitchFamily="34" charset="0"/>
                <a:ea typeface="Open Sans" panose="020B0606030504020204" pitchFamily="34" charset="0"/>
                <a:cs typeface="Open Sans" panose="020B0606030504020204" pitchFamily="34" charset="0"/>
              </a:rPr>
              <a:t>Time &amp; Resource Consuming</a:t>
            </a:r>
          </a:p>
          <a:p>
            <a:pPr marL="285750" lvl="0" indent="-285750" defTabSz="914400">
              <a:spcBef>
                <a:spcPts val="600"/>
              </a:spcBef>
              <a:buFont typeface="Arial" panose="020B0604020202020204" pitchFamily="34" charset="0"/>
              <a:buChar char="•"/>
              <a:defRPr/>
            </a:pPr>
            <a:r>
              <a:rPr lang="en-CA" sz="1400" dirty="0">
                <a:latin typeface="Open Sans" panose="020B0606030504020204" pitchFamily="34" charset="0"/>
                <a:ea typeface="Open Sans" panose="020B0606030504020204" pitchFamily="34" charset="0"/>
                <a:cs typeface="Open Sans" panose="020B0606030504020204" pitchFamily="34" charset="0"/>
              </a:rPr>
              <a:t>Tough Replication &amp; Documentations for Multi VM</a:t>
            </a:r>
          </a:p>
          <a:p>
            <a:pPr marL="549275" lvl="1" indent="-285750" defTabSz="914400">
              <a:buClrTx/>
              <a:buSzTx/>
              <a:defRP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lvl="0" defTabSz="914400">
              <a:defRPr/>
            </a:pP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Virtualization</a:t>
            </a:r>
            <a:endParaRPr lang="en-CA" sz="14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lvl="0" defTabSz="914400">
              <a:spcBef>
                <a:spcPts val="600"/>
              </a:spcBef>
              <a:defRPr/>
            </a:pPr>
            <a:r>
              <a:rPr lang="en-CA" sz="1400" dirty="0">
                <a:latin typeface="Open Sans" panose="020B0606030504020204" pitchFamily="34" charset="0"/>
                <a:ea typeface="Open Sans" panose="020B0606030504020204" pitchFamily="34" charset="0"/>
                <a:cs typeface="Open Sans" panose="020B0606030504020204" pitchFamily="34" charset="0"/>
              </a:rPr>
              <a:t>Virtualization allows multiple operating systems to simultaneously share processor resources in a safe and efficient manner.</a:t>
            </a:r>
          </a:p>
          <a:p>
            <a:pPr lvl="0" defTabSz="914400">
              <a:spcBef>
                <a:spcPts val="600"/>
              </a:spcBef>
              <a:defRPr/>
            </a:pPr>
            <a:endParaRPr lang="en-CA" sz="1400" dirty="0">
              <a:latin typeface="Open Sans" panose="020B0606030504020204" pitchFamily="34" charset="0"/>
              <a:ea typeface="Open Sans" panose="020B0606030504020204" pitchFamily="34" charset="0"/>
              <a:cs typeface="Open Sans" panose="020B0606030504020204" pitchFamily="34" charset="0"/>
            </a:endParaRPr>
          </a:p>
          <a:p>
            <a:pPr lvl="0" defTabSz="914400">
              <a:spcBef>
                <a:spcPts val="600"/>
              </a:spcBef>
              <a:defRPr/>
            </a:pP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Vagrant’s Offerings</a:t>
            </a:r>
            <a:endParaRPr lang="en-CA" sz="1600" dirty="0">
              <a:latin typeface="Open Sans" panose="020B0606030504020204" pitchFamily="34" charset="0"/>
              <a:ea typeface="Open Sans" panose="020B0606030504020204" pitchFamily="34" charset="0"/>
              <a:cs typeface="Open Sans" panose="020B0606030504020204" pitchFamily="34" charset="0"/>
            </a:endParaRPr>
          </a:p>
          <a:p>
            <a:pPr marL="285750" lvl="0" indent="-285750" defTabSz="914400">
              <a:spcBef>
                <a:spcPts val="600"/>
              </a:spcBef>
              <a:buFont typeface="Arial" panose="020B0604020202020204" pitchFamily="34" charset="0"/>
              <a:buChar char="•"/>
              <a:defRPr/>
            </a:pPr>
            <a:r>
              <a:rPr lang="en-CA" sz="1400" dirty="0">
                <a:latin typeface="Open Sans" panose="020B0606030504020204" pitchFamily="34" charset="0"/>
                <a:ea typeface="Open Sans" panose="020B0606030504020204" pitchFamily="34" charset="0"/>
                <a:cs typeface="Open Sans" panose="020B0606030504020204" pitchFamily="34" charset="0"/>
              </a:rPr>
              <a:t>VM and OS Setup through Images (Vagrant Boxes) available in Vagrant Cloud</a:t>
            </a:r>
          </a:p>
          <a:p>
            <a:pPr marL="285750" lvl="0" indent="-285750" defTabSz="914400">
              <a:spcBef>
                <a:spcPts val="600"/>
              </a:spcBef>
              <a:buFont typeface="Arial" panose="020B0604020202020204" pitchFamily="34" charset="0"/>
              <a:buChar char="•"/>
              <a:defRPr/>
            </a:pPr>
            <a:r>
              <a:rPr lang="en-CA" sz="1400" dirty="0">
                <a:latin typeface="Open Sans" panose="020B0606030504020204" pitchFamily="34" charset="0"/>
                <a:ea typeface="Open Sans" panose="020B0606030504020204" pitchFamily="34" charset="0"/>
                <a:cs typeface="Open Sans" panose="020B0606030504020204" pitchFamily="34" charset="0"/>
              </a:rPr>
              <a:t>Managing VM’s and their OS with a file (</a:t>
            </a:r>
            <a:r>
              <a:rPr lang="en-CA" sz="1400" dirty="0" err="1">
                <a:latin typeface="Open Sans" panose="020B0606030504020204" pitchFamily="34" charset="0"/>
                <a:ea typeface="Open Sans" panose="020B0606030504020204" pitchFamily="34" charset="0"/>
                <a:cs typeface="Open Sans" panose="020B0606030504020204" pitchFamily="34" charset="0"/>
              </a:rPr>
              <a:t>Vagrantfile</a:t>
            </a:r>
            <a:r>
              <a:rPr lang="en-CA" sz="1400" dirty="0">
                <a:latin typeface="Open Sans" panose="020B0606030504020204" pitchFamily="34" charset="0"/>
                <a:ea typeface="Open Sans" panose="020B0606030504020204" pitchFamily="34" charset="0"/>
                <a:cs typeface="Open Sans" panose="020B0606030504020204" pitchFamily="34" charset="0"/>
              </a:rPr>
              <a:t>) means Version Control</a:t>
            </a:r>
          </a:p>
          <a:p>
            <a:pPr marL="285750" lvl="0" indent="-285750" defTabSz="914400">
              <a:spcBef>
                <a:spcPts val="600"/>
              </a:spcBef>
              <a:buFont typeface="Arial" panose="020B0604020202020204" pitchFamily="34" charset="0"/>
              <a:buChar char="•"/>
              <a:defRPr/>
            </a:pPr>
            <a:r>
              <a:rPr lang="en-CA" sz="1400" dirty="0">
                <a:latin typeface="Open Sans" panose="020B0606030504020204" pitchFamily="34" charset="0"/>
                <a:ea typeface="Open Sans" panose="020B0606030504020204" pitchFamily="34" charset="0"/>
                <a:cs typeface="Open Sans" panose="020B0606030504020204" pitchFamily="34" charset="0"/>
              </a:rPr>
              <a:t>Spinning up and tearing down VM’s in minutes with simple commands </a:t>
            </a:r>
          </a:p>
        </p:txBody>
      </p:sp>
      <p:sp>
        <p:nvSpPr>
          <p:cNvPr id="19" name="Text Placeholder 5">
            <a:hlinkClick r:id="" action="ppaction://noaction"/>
            <a:extLst>
              <a:ext uri="{FF2B5EF4-FFF2-40B4-BE49-F238E27FC236}">
                <a16:creationId xmlns:a16="http://schemas.microsoft.com/office/drawing/2014/main" id="{E2D0FE83-B744-4E52-BD42-FF17C98E2BF0}"/>
              </a:ext>
            </a:extLst>
          </p:cNvPr>
          <p:cNvSpPr txBox="1">
            <a:spLocks/>
          </p:cNvSpPr>
          <p:nvPr/>
        </p:nvSpPr>
        <p:spPr>
          <a:xfrm>
            <a:off x="10318115" y="2724107"/>
            <a:ext cx="1724660" cy="184666"/>
          </a:xfrm>
          <a:prstGeom prst="rect">
            <a:avLst/>
          </a:prstGeom>
        </p:spPr>
        <p:txBody>
          <a:bodyPr vert="horz" wrap="square" lIns="0" tIns="0" rIns="0" bIns="0" rtlCol="0" anchor="t">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rgbClr val="BBBCBC"/>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Demo</a:t>
            </a:r>
          </a:p>
        </p:txBody>
      </p:sp>
      <p:sp>
        <p:nvSpPr>
          <p:cNvPr id="20" name="Text Placeholder 5">
            <a:hlinkClick r:id="" action="ppaction://noaction"/>
            <a:extLst>
              <a:ext uri="{FF2B5EF4-FFF2-40B4-BE49-F238E27FC236}">
                <a16:creationId xmlns:a16="http://schemas.microsoft.com/office/drawing/2014/main" id="{A78F1C80-A893-4519-A6B4-042B7559C623}"/>
              </a:ext>
            </a:extLst>
          </p:cNvPr>
          <p:cNvSpPr txBox="1">
            <a:spLocks/>
          </p:cNvSpPr>
          <p:nvPr/>
        </p:nvSpPr>
        <p:spPr>
          <a:xfrm>
            <a:off x="10318114" y="1716090"/>
            <a:ext cx="1769109" cy="184666"/>
          </a:xfrm>
          <a:prstGeom prst="rect">
            <a:avLst/>
          </a:prstGeom>
        </p:spPr>
        <p:txBody>
          <a:bodyPr vert="horz" wrap="square" lIns="0" tIns="0" rIns="0" bIns="0" rtlCol="0">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chemeClr val="accent1"/>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Initiative Canvas</a:t>
            </a:r>
            <a:r>
              <a:rPr lang="en-US" sz="1200" b="1" dirty="0">
                <a:latin typeface="Open Sans" panose="020B0606030504020204" pitchFamily="34" charset="0"/>
                <a:ea typeface="Open Sans" panose="020B0606030504020204" pitchFamily="34" charset="0"/>
                <a:cs typeface="Open Sans" panose="020B0606030504020204" pitchFamily="34" charset="0"/>
              </a:rPr>
              <a:t>	</a:t>
            </a:r>
          </a:p>
        </p:txBody>
      </p:sp>
      <p:sp>
        <p:nvSpPr>
          <p:cNvPr id="21" name="Text Placeholder 5">
            <a:hlinkClick r:id="rId3" action="ppaction://hlinksldjump"/>
            <a:extLst>
              <a:ext uri="{FF2B5EF4-FFF2-40B4-BE49-F238E27FC236}">
                <a16:creationId xmlns:a16="http://schemas.microsoft.com/office/drawing/2014/main" id="{D44422A2-2DDE-450A-BDFA-44B3126D78D3}"/>
              </a:ext>
            </a:extLst>
          </p:cNvPr>
          <p:cNvSpPr txBox="1">
            <a:spLocks/>
          </p:cNvSpPr>
          <p:nvPr/>
        </p:nvSpPr>
        <p:spPr>
          <a:xfrm>
            <a:off x="10318115" y="2052096"/>
            <a:ext cx="1769108" cy="184666"/>
          </a:xfrm>
          <a:prstGeom prst="rect">
            <a:avLst/>
          </a:prstGeom>
        </p:spPr>
        <p:txBody>
          <a:bodyPr vert="horz" wrap="square" lIns="0" tIns="0" rIns="0" bIns="0" rtlCol="0">
            <a:spAutoFit/>
          </a:bodyPr>
          <a:lstStyle>
            <a:defPPr>
              <a:defRPr lang="de-DE"/>
            </a:defPPr>
            <a:lvl1pPr indent="0">
              <a:spcBef>
                <a:spcPts val="600"/>
              </a:spcBef>
              <a:spcAft>
                <a:spcPts val="0"/>
              </a:spcAft>
              <a:buSzPct val="100000"/>
              <a:buFont typeface="Arial" panose="020B0604020202020204" pitchFamily="34" charset="0"/>
              <a:buNone/>
              <a:tabLst>
                <a:tab pos="6705432" algn="r"/>
              </a:tabLst>
              <a:defRPr sz="1200" b="1">
                <a:solidFill>
                  <a:schemeClr val="accent1"/>
                </a:solidFill>
              </a:defRPr>
            </a:lvl1pPr>
            <a:lvl2pPr marL="0" indent="0">
              <a:spcBef>
                <a:spcPts val="600"/>
              </a:spcBef>
              <a:spcAft>
                <a:spcPts val="600"/>
              </a:spcAft>
              <a:buClrTx/>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latin typeface="Open Sans" panose="020B0606030504020204" pitchFamily="34" charset="0"/>
                <a:ea typeface="Open Sans" panose="020B0606030504020204" pitchFamily="34" charset="0"/>
                <a:cs typeface="Open Sans" panose="020B0606030504020204" pitchFamily="34" charset="0"/>
              </a:rPr>
              <a:t>Vagrant</a:t>
            </a:r>
          </a:p>
        </p:txBody>
      </p:sp>
      <p:sp>
        <p:nvSpPr>
          <p:cNvPr id="22" name="Text Placeholder 5">
            <a:hlinkClick r:id="" action="ppaction://noaction"/>
            <a:extLst>
              <a:ext uri="{FF2B5EF4-FFF2-40B4-BE49-F238E27FC236}">
                <a16:creationId xmlns:a16="http://schemas.microsoft.com/office/drawing/2014/main" id="{E4319527-D1A4-4846-873D-CE4DC05D4096}"/>
              </a:ext>
            </a:extLst>
          </p:cNvPr>
          <p:cNvSpPr txBox="1">
            <a:spLocks/>
          </p:cNvSpPr>
          <p:nvPr/>
        </p:nvSpPr>
        <p:spPr>
          <a:xfrm>
            <a:off x="10318115" y="2388102"/>
            <a:ext cx="1724660" cy="184666"/>
          </a:xfrm>
          <a:prstGeom prst="rect">
            <a:avLst/>
          </a:prstGeom>
        </p:spPr>
        <p:txBody>
          <a:bodyPr vert="horz" wrap="square" lIns="0" tIns="0" rIns="0" bIns="0" rtlCol="0" anchor="t">
            <a:spAutoFit/>
          </a:bodyPr>
          <a:lstStyle>
            <a:defPPr>
              <a:defRPr lang="de-DE"/>
            </a:defPPr>
            <a:lvl1pPr indent="0">
              <a:spcBef>
                <a:spcPts val="600"/>
              </a:spcBef>
              <a:spcAft>
                <a:spcPts val="0"/>
              </a:spcAft>
              <a:buSzPct val="100000"/>
              <a:buFont typeface="Arial" panose="020B0604020202020204" pitchFamily="34" charset="0"/>
              <a:buNone/>
              <a:tabLst>
                <a:tab pos="6705432" algn="r"/>
              </a:tabLst>
              <a:defRPr sz="1200" b="0">
                <a:cs typeface="Arial"/>
              </a:defRPr>
            </a:lvl1pPr>
            <a:lvl2pPr marL="0" indent="0">
              <a:spcBef>
                <a:spcPts val="600"/>
              </a:spcBef>
              <a:spcAft>
                <a:spcPts val="600"/>
              </a:spcAft>
              <a:buClrTx/>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latin typeface="Open Sans" panose="020B0606030504020204" pitchFamily="34" charset="0"/>
                <a:ea typeface="Open Sans" panose="020B0606030504020204" pitchFamily="34" charset="0"/>
                <a:cs typeface="Open Sans" panose="020B0606030504020204" pitchFamily="34" charset="0"/>
              </a:rPr>
              <a:t>Ansible</a:t>
            </a:r>
          </a:p>
        </p:txBody>
      </p:sp>
      <p:pic>
        <p:nvPicPr>
          <p:cNvPr id="1026" name="Picture 2" descr="vagrant · GitHub Topics · GitHub">
            <a:extLst>
              <a:ext uri="{FF2B5EF4-FFF2-40B4-BE49-F238E27FC236}">
                <a16:creationId xmlns:a16="http://schemas.microsoft.com/office/drawing/2014/main" id="{E2FA9639-C241-9C75-10FB-D2498E177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57" y="3107193"/>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873B4B1-B808-D3B6-9EF7-254562FB8AE8}"/>
              </a:ext>
            </a:extLst>
          </p:cNvPr>
          <p:cNvSpPr/>
          <p:nvPr/>
        </p:nvSpPr>
        <p:spPr>
          <a:xfrm>
            <a:off x="503999" y="1838800"/>
            <a:ext cx="2417918" cy="795924"/>
          </a:xfrm>
          <a:prstGeom prst="rect">
            <a:avLst/>
          </a:prstGeom>
          <a:solidFill>
            <a:schemeClr val="bg1"/>
          </a:solidFill>
          <a:ln w="28575">
            <a:solidFill>
              <a:schemeClr val="accent1"/>
            </a:solidFill>
          </a:ln>
        </p:spPr>
        <p:txBody>
          <a:bodyPr wrap="square" lIns="182880" tIns="182880" rIns="182880" bIns="182880">
            <a:spAutoFit/>
          </a:bodyPr>
          <a:lstStyle/>
          <a:p>
            <a:pPr lvl="0">
              <a:lnSpc>
                <a:spcPct val="120000"/>
              </a:lnSpc>
              <a:spcAft>
                <a:spcPts val="400"/>
              </a:spcAft>
              <a:buClr>
                <a:srgbClr val="787878"/>
              </a:buClr>
            </a:pPr>
            <a:r>
              <a:rPr lang="en-US" sz="1200" dirty="0">
                <a:latin typeface="Open Sans" panose="020B0606030504020204" pitchFamily="34" charset="0"/>
                <a:ea typeface="Open Sans" panose="020B0606030504020204" pitchFamily="34" charset="0"/>
                <a:cs typeface="Open Sans" panose="020B0606030504020204" pitchFamily="34" charset="0"/>
              </a:rPr>
              <a:t>tool for building complete development environments</a:t>
            </a:r>
          </a:p>
        </p:txBody>
      </p:sp>
      <p:cxnSp>
        <p:nvCxnSpPr>
          <p:cNvPr id="13" name="Straight Connector 12">
            <a:extLst>
              <a:ext uri="{FF2B5EF4-FFF2-40B4-BE49-F238E27FC236}">
                <a16:creationId xmlns:a16="http://schemas.microsoft.com/office/drawing/2014/main" id="{5E1CDD31-929C-E88F-0938-0F09DA5CEEB5}"/>
              </a:ext>
            </a:extLst>
          </p:cNvPr>
          <p:cNvCxnSpPr>
            <a:cxnSpLocks/>
            <a:stCxn id="11" idx="2"/>
          </p:cNvCxnSpPr>
          <p:nvPr/>
        </p:nvCxnSpPr>
        <p:spPr>
          <a:xfrm>
            <a:off x="1712958" y="2634724"/>
            <a:ext cx="0" cy="104063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338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E6107-0034-E143-AC3E-82426BEF2760}"/>
              </a:ext>
            </a:extLst>
          </p:cNvPr>
          <p:cNvSpPr>
            <a:spLocks noGrp="1"/>
          </p:cNvSpPr>
          <p:nvPr>
            <p:ph type="title"/>
          </p:nvPr>
        </p:nvSpPr>
        <p:spPr>
          <a:xfrm>
            <a:off x="504001" y="504000"/>
            <a:ext cx="9163048" cy="369332"/>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Vagrant</a:t>
            </a:r>
          </a:p>
        </p:txBody>
      </p:sp>
      <p:sp>
        <p:nvSpPr>
          <p:cNvPr id="4" name="Text Placeholder 3">
            <a:extLst>
              <a:ext uri="{FF2B5EF4-FFF2-40B4-BE49-F238E27FC236}">
                <a16:creationId xmlns:a16="http://schemas.microsoft.com/office/drawing/2014/main" id="{7786F7B0-D16B-BE40-89AB-05988BD33EA4}"/>
              </a:ext>
            </a:extLst>
          </p:cNvPr>
          <p:cNvSpPr>
            <a:spLocks noGrp="1"/>
          </p:cNvSpPr>
          <p:nvPr>
            <p:ph type="body" sz="quarter" idx="13"/>
          </p:nvPr>
        </p:nvSpPr>
        <p:spPr>
          <a:xfrm>
            <a:off x="503999" y="918838"/>
            <a:ext cx="9163050" cy="369333"/>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Workflow</a:t>
            </a:r>
          </a:p>
        </p:txBody>
      </p:sp>
      <p:sp>
        <p:nvSpPr>
          <p:cNvPr id="13" name="Text Placeholder 5">
            <a:hlinkClick r:id="" action="ppaction://noaction"/>
            <a:extLst>
              <a:ext uri="{FF2B5EF4-FFF2-40B4-BE49-F238E27FC236}">
                <a16:creationId xmlns:a16="http://schemas.microsoft.com/office/drawing/2014/main" id="{2907FE53-D6FD-4966-A923-569A4E247DCF}"/>
              </a:ext>
            </a:extLst>
          </p:cNvPr>
          <p:cNvSpPr txBox="1">
            <a:spLocks/>
          </p:cNvSpPr>
          <p:nvPr/>
        </p:nvSpPr>
        <p:spPr>
          <a:xfrm>
            <a:off x="10318115" y="2724107"/>
            <a:ext cx="1724660" cy="184666"/>
          </a:xfrm>
          <a:prstGeom prst="rect">
            <a:avLst/>
          </a:prstGeom>
        </p:spPr>
        <p:txBody>
          <a:bodyPr vert="horz" wrap="square" lIns="0" tIns="0" rIns="0" bIns="0" rtlCol="0" anchor="t">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rgbClr val="BBBCBC"/>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Demo</a:t>
            </a:r>
          </a:p>
        </p:txBody>
      </p:sp>
      <p:sp>
        <p:nvSpPr>
          <p:cNvPr id="14" name="Text Placeholder 5">
            <a:hlinkClick r:id="" action="ppaction://noaction"/>
            <a:extLst>
              <a:ext uri="{FF2B5EF4-FFF2-40B4-BE49-F238E27FC236}">
                <a16:creationId xmlns:a16="http://schemas.microsoft.com/office/drawing/2014/main" id="{A00CC83D-BD56-434F-AAB4-4463003E8438}"/>
              </a:ext>
            </a:extLst>
          </p:cNvPr>
          <p:cNvSpPr txBox="1">
            <a:spLocks/>
          </p:cNvSpPr>
          <p:nvPr/>
        </p:nvSpPr>
        <p:spPr>
          <a:xfrm>
            <a:off x="10318114" y="1716090"/>
            <a:ext cx="1769109" cy="184666"/>
          </a:xfrm>
          <a:prstGeom prst="rect">
            <a:avLst/>
          </a:prstGeom>
        </p:spPr>
        <p:txBody>
          <a:bodyPr vert="horz" wrap="square" lIns="0" tIns="0" rIns="0" bIns="0" rtlCol="0">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chemeClr val="accent1"/>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Initiative Canvas</a:t>
            </a:r>
            <a:r>
              <a:rPr lang="en-US" sz="1200" b="1" dirty="0">
                <a:latin typeface="Open Sans" panose="020B0606030504020204" pitchFamily="34" charset="0"/>
                <a:ea typeface="Open Sans" panose="020B0606030504020204" pitchFamily="34" charset="0"/>
                <a:cs typeface="Open Sans" panose="020B0606030504020204" pitchFamily="34" charset="0"/>
              </a:rPr>
              <a:t>	</a:t>
            </a:r>
          </a:p>
        </p:txBody>
      </p:sp>
      <p:sp>
        <p:nvSpPr>
          <p:cNvPr id="15" name="Text Placeholder 5">
            <a:hlinkClick r:id="rId3" action="ppaction://hlinksldjump"/>
            <a:extLst>
              <a:ext uri="{FF2B5EF4-FFF2-40B4-BE49-F238E27FC236}">
                <a16:creationId xmlns:a16="http://schemas.microsoft.com/office/drawing/2014/main" id="{22E056F3-EC6F-4035-A9CC-6B082D6A1642}"/>
              </a:ext>
            </a:extLst>
          </p:cNvPr>
          <p:cNvSpPr txBox="1">
            <a:spLocks/>
          </p:cNvSpPr>
          <p:nvPr/>
        </p:nvSpPr>
        <p:spPr>
          <a:xfrm>
            <a:off x="10318115" y="2052096"/>
            <a:ext cx="1769108" cy="184666"/>
          </a:xfrm>
          <a:prstGeom prst="rect">
            <a:avLst/>
          </a:prstGeom>
        </p:spPr>
        <p:txBody>
          <a:bodyPr vert="horz" wrap="square" lIns="0" tIns="0" rIns="0" bIns="0" rtlCol="0">
            <a:spAutoFit/>
          </a:bodyPr>
          <a:lstStyle>
            <a:defPPr>
              <a:defRPr lang="de-DE"/>
            </a:defPPr>
            <a:lvl1pPr indent="0">
              <a:spcBef>
                <a:spcPts val="600"/>
              </a:spcBef>
              <a:spcAft>
                <a:spcPts val="0"/>
              </a:spcAft>
              <a:buSzPct val="100000"/>
              <a:buFont typeface="Arial" panose="020B0604020202020204" pitchFamily="34" charset="0"/>
              <a:buNone/>
              <a:tabLst>
                <a:tab pos="6705432" algn="r"/>
              </a:tabLst>
              <a:defRPr sz="1200" b="1">
                <a:solidFill>
                  <a:schemeClr val="accent1"/>
                </a:solidFill>
              </a:defRPr>
            </a:lvl1pPr>
            <a:lvl2pPr marL="0" indent="0">
              <a:spcBef>
                <a:spcPts val="600"/>
              </a:spcBef>
              <a:spcAft>
                <a:spcPts val="600"/>
              </a:spcAft>
              <a:buClrTx/>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latin typeface="Open Sans" panose="020B0606030504020204" pitchFamily="34" charset="0"/>
                <a:ea typeface="Open Sans" panose="020B0606030504020204" pitchFamily="34" charset="0"/>
                <a:cs typeface="Open Sans" panose="020B0606030504020204" pitchFamily="34" charset="0"/>
              </a:rPr>
              <a:t>Vagrant</a:t>
            </a:r>
          </a:p>
        </p:txBody>
      </p:sp>
      <p:sp>
        <p:nvSpPr>
          <p:cNvPr id="16" name="Text Placeholder 5">
            <a:hlinkClick r:id="" action="ppaction://noaction"/>
            <a:extLst>
              <a:ext uri="{FF2B5EF4-FFF2-40B4-BE49-F238E27FC236}">
                <a16:creationId xmlns:a16="http://schemas.microsoft.com/office/drawing/2014/main" id="{1EA375E9-36F3-4DA1-A10C-A5B200FEB963}"/>
              </a:ext>
            </a:extLst>
          </p:cNvPr>
          <p:cNvSpPr txBox="1">
            <a:spLocks/>
          </p:cNvSpPr>
          <p:nvPr/>
        </p:nvSpPr>
        <p:spPr>
          <a:xfrm>
            <a:off x="10318115" y="2388102"/>
            <a:ext cx="1724660" cy="184666"/>
          </a:xfrm>
          <a:prstGeom prst="rect">
            <a:avLst/>
          </a:prstGeom>
        </p:spPr>
        <p:txBody>
          <a:bodyPr vert="horz" wrap="square" lIns="0" tIns="0" rIns="0" bIns="0" rtlCol="0" anchor="t">
            <a:spAutoFit/>
          </a:bodyPr>
          <a:lstStyle>
            <a:defPPr>
              <a:defRPr lang="de-DE"/>
            </a:defPPr>
            <a:lvl1pPr indent="0">
              <a:spcBef>
                <a:spcPts val="600"/>
              </a:spcBef>
              <a:spcAft>
                <a:spcPts val="0"/>
              </a:spcAft>
              <a:buSzPct val="100000"/>
              <a:buFont typeface="Arial" panose="020B0604020202020204" pitchFamily="34" charset="0"/>
              <a:buNone/>
              <a:tabLst>
                <a:tab pos="6705432" algn="r"/>
              </a:tabLst>
              <a:defRPr sz="1200" b="0">
                <a:cs typeface="Arial"/>
              </a:defRPr>
            </a:lvl1pPr>
            <a:lvl2pPr marL="0" indent="0">
              <a:spcBef>
                <a:spcPts val="600"/>
              </a:spcBef>
              <a:spcAft>
                <a:spcPts val="600"/>
              </a:spcAft>
              <a:buClrTx/>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latin typeface="Open Sans" panose="020B0606030504020204" pitchFamily="34" charset="0"/>
                <a:ea typeface="Open Sans" panose="020B0606030504020204" pitchFamily="34" charset="0"/>
                <a:cs typeface="Open Sans" panose="020B0606030504020204" pitchFamily="34" charset="0"/>
              </a:rPr>
              <a:t>Ansible</a:t>
            </a:r>
          </a:p>
        </p:txBody>
      </p:sp>
      <p:pic>
        <p:nvPicPr>
          <p:cNvPr id="6" name="Picture 5">
            <a:extLst>
              <a:ext uri="{FF2B5EF4-FFF2-40B4-BE49-F238E27FC236}">
                <a16:creationId xmlns:a16="http://schemas.microsoft.com/office/drawing/2014/main" id="{0FA6B08C-F0D1-88A3-A01D-EDF7C1849ACC}"/>
              </a:ext>
            </a:extLst>
          </p:cNvPr>
          <p:cNvPicPr>
            <a:picLocks noChangeAspect="1"/>
          </p:cNvPicPr>
          <p:nvPr/>
        </p:nvPicPr>
        <p:blipFill>
          <a:blip r:embed="rId4"/>
          <a:stretch>
            <a:fillRect/>
          </a:stretch>
        </p:blipFill>
        <p:spPr>
          <a:xfrm>
            <a:off x="426157" y="1411549"/>
            <a:ext cx="9589207" cy="5369956"/>
          </a:xfrm>
          <a:prstGeom prst="rect">
            <a:avLst/>
          </a:prstGeom>
        </p:spPr>
      </p:pic>
      <p:grpSp>
        <p:nvGrpSpPr>
          <p:cNvPr id="17" name="Group 16">
            <a:extLst>
              <a:ext uri="{FF2B5EF4-FFF2-40B4-BE49-F238E27FC236}">
                <a16:creationId xmlns:a16="http://schemas.microsoft.com/office/drawing/2014/main" id="{B20A9079-654E-BA5B-478C-E6F61916AF98}"/>
              </a:ext>
            </a:extLst>
          </p:cNvPr>
          <p:cNvGrpSpPr/>
          <p:nvPr/>
        </p:nvGrpSpPr>
        <p:grpSpPr>
          <a:xfrm>
            <a:off x="6261686" y="1146308"/>
            <a:ext cx="2065567" cy="1426460"/>
            <a:chOff x="9184757" y="0"/>
            <a:chExt cx="2527568" cy="2340864"/>
          </a:xfrm>
        </p:grpSpPr>
        <p:pic>
          <p:nvPicPr>
            <p:cNvPr id="18" name="Picture 17">
              <a:extLst>
                <a:ext uri="{FF2B5EF4-FFF2-40B4-BE49-F238E27FC236}">
                  <a16:creationId xmlns:a16="http://schemas.microsoft.com/office/drawing/2014/main" id="{67A349D5-23E1-49E8-02C0-79F44C9358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57" y="0"/>
              <a:ext cx="2527568" cy="2340864"/>
            </a:xfrm>
            <a:prstGeom prst="rect">
              <a:avLst/>
            </a:prstGeom>
          </p:spPr>
        </p:pic>
        <p:sp>
          <p:nvSpPr>
            <p:cNvPr id="19" name="TextBox 18">
              <a:extLst>
                <a:ext uri="{FF2B5EF4-FFF2-40B4-BE49-F238E27FC236}">
                  <a16:creationId xmlns:a16="http://schemas.microsoft.com/office/drawing/2014/main" id="{0734AC29-CFEE-F0DF-CBD9-AD357ECEBE59}"/>
                </a:ext>
              </a:extLst>
            </p:cNvPr>
            <p:cNvSpPr txBox="1"/>
            <p:nvPr/>
          </p:nvSpPr>
          <p:spPr>
            <a:xfrm>
              <a:off x="9243834" y="242329"/>
              <a:ext cx="2109151" cy="1600026"/>
            </a:xfrm>
            <a:prstGeom prst="rect">
              <a:avLst/>
            </a:prstGeom>
            <a:noFill/>
            <a:ln>
              <a:noFill/>
            </a:ln>
          </p:spPr>
          <p:txBody>
            <a:bodyPr wrap="square" lIns="91440" tIns="91440" rIns="91440" bIns="45720" rtlCol="0">
              <a:noAutofit/>
            </a:bodyPr>
            <a:lstStyle/>
            <a:p>
              <a:pPr>
                <a:spcAft>
                  <a:spcPts val="600"/>
                </a:spcAft>
              </a:pPr>
              <a:r>
                <a:rPr lang="en-US" sz="800" b="1" dirty="0">
                  <a:latin typeface="Open Sans" panose="020B0606030504020204" pitchFamily="34" charset="0"/>
                  <a:ea typeface="Open Sans" panose="020B0606030504020204" pitchFamily="34" charset="0"/>
                  <a:cs typeface="Open Sans" panose="020B0606030504020204" pitchFamily="34" charset="0"/>
                </a:rPr>
                <a:t># simple commands</a:t>
              </a:r>
            </a:p>
            <a:p>
              <a:pPr>
                <a:spcAft>
                  <a:spcPts val="600"/>
                </a:spcAft>
              </a:pPr>
              <a:r>
                <a:rPr lang="en-US" sz="800" dirty="0">
                  <a:latin typeface="Open Sans" panose="020B0606030504020204" pitchFamily="34" charset="0"/>
                  <a:ea typeface="Open Sans" panose="020B0606030504020204" pitchFamily="34" charset="0"/>
                  <a:cs typeface="Open Sans" panose="020B0606030504020204" pitchFamily="34" charset="0"/>
                </a:rPr>
                <a:t>$ vagrant up</a:t>
              </a:r>
            </a:p>
            <a:p>
              <a:pPr>
                <a:spcAft>
                  <a:spcPts val="600"/>
                </a:spcAft>
              </a:pPr>
              <a:r>
                <a:rPr lang="en-US" sz="800" dirty="0">
                  <a:latin typeface="Open Sans" panose="020B0606030504020204" pitchFamily="34" charset="0"/>
                  <a:ea typeface="Open Sans" panose="020B0606030504020204" pitchFamily="34" charset="0"/>
                  <a:cs typeface="Open Sans" panose="020B0606030504020204" pitchFamily="34" charset="0"/>
                </a:rPr>
                <a:t>$ vagrant halt/reload/destroy</a:t>
              </a:r>
            </a:p>
            <a:p>
              <a:pPr>
                <a:spcAft>
                  <a:spcPts val="600"/>
                </a:spcAft>
              </a:pPr>
              <a:r>
                <a:rPr lang="en-US" sz="800" dirty="0">
                  <a:latin typeface="Open Sans" panose="020B0606030504020204" pitchFamily="34" charset="0"/>
                  <a:ea typeface="Open Sans" panose="020B0606030504020204" pitchFamily="34" charset="0"/>
                  <a:cs typeface="Open Sans" panose="020B0606030504020204" pitchFamily="34" charset="0"/>
                </a:rPr>
                <a:t>$ vagrant </a:t>
              </a:r>
              <a:r>
                <a:rPr lang="en-US" sz="800" dirty="0" err="1">
                  <a:latin typeface="Open Sans" panose="020B0606030504020204" pitchFamily="34" charset="0"/>
                  <a:ea typeface="Open Sans" panose="020B0606030504020204" pitchFamily="34" charset="0"/>
                  <a:cs typeface="Open Sans" panose="020B0606030504020204" pitchFamily="34" charset="0"/>
                </a:rPr>
                <a:t>ssh</a:t>
              </a:r>
              <a:endParaRPr lang="en-US" sz="800" dirty="0">
                <a:latin typeface="Open Sans" panose="020B0606030504020204" pitchFamily="34" charset="0"/>
                <a:ea typeface="Open Sans" panose="020B0606030504020204" pitchFamily="34" charset="0"/>
                <a:cs typeface="Open Sans" panose="020B0606030504020204" pitchFamily="34" charset="0"/>
              </a:endParaRPr>
            </a:p>
            <a:p>
              <a:pPr>
                <a:spcAft>
                  <a:spcPts val="600"/>
                </a:spcAft>
              </a:pP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C7E1B1EF-B30D-2FD5-7DAE-D948CCF9285E}"/>
              </a:ext>
            </a:extLst>
          </p:cNvPr>
          <p:cNvGrpSpPr/>
          <p:nvPr/>
        </p:nvGrpSpPr>
        <p:grpSpPr>
          <a:xfrm>
            <a:off x="821154" y="5150262"/>
            <a:ext cx="2065567" cy="1507990"/>
            <a:chOff x="9184757" y="0"/>
            <a:chExt cx="2527568" cy="2340864"/>
          </a:xfrm>
        </p:grpSpPr>
        <p:pic>
          <p:nvPicPr>
            <p:cNvPr id="21" name="Picture 20">
              <a:extLst>
                <a:ext uri="{FF2B5EF4-FFF2-40B4-BE49-F238E27FC236}">
                  <a16:creationId xmlns:a16="http://schemas.microsoft.com/office/drawing/2014/main" id="{F4BC7409-1382-83E0-BAC7-66F67FC914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57" y="0"/>
              <a:ext cx="2527568" cy="2340864"/>
            </a:xfrm>
            <a:prstGeom prst="rect">
              <a:avLst/>
            </a:prstGeom>
          </p:spPr>
        </p:pic>
        <p:sp>
          <p:nvSpPr>
            <p:cNvPr id="22" name="TextBox 21">
              <a:extLst>
                <a:ext uri="{FF2B5EF4-FFF2-40B4-BE49-F238E27FC236}">
                  <a16:creationId xmlns:a16="http://schemas.microsoft.com/office/drawing/2014/main" id="{90971EA2-186E-1F3B-4CF7-3455997B3B6C}"/>
                </a:ext>
              </a:extLst>
            </p:cNvPr>
            <p:cNvSpPr txBox="1"/>
            <p:nvPr/>
          </p:nvSpPr>
          <p:spPr>
            <a:xfrm>
              <a:off x="9243834" y="242329"/>
              <a:ext cx="2109151" cy="1600026"/>
            </a:xfrm>
            <a:prstGeom prst="rect">
              <a:avLst/>
            </a:prstGeom>
            <a:noFill/>
            <a:ln>
              <a:noFill/>
            </a:ln>
          </p:spPr>
          <p:txBody>
            <a:bodyPr wrap="square" lIns="91440" tIns="91440" rIns="91440" bIns="45720" rtlCol="0">
              <a:noAutofit/>
            </a:bodyPr>
            <a:lstStyle/>
            <a:p>
              <a:pPr>
                <a:spcAft>
                  <a:spcPts val="600"/>
                </a:spcAft>
              </a:pPr>
              <a:r>
                <a:rPr lang="en-US" sz="800" b="1" dirty="0">
                  <a:latin typeface="Open Sans" panose="020B0606030504020204" pitchFamily="34" charset="0"/>
                  <a:ea typeface="Open Sans" panose="020B0606030504020204" pitchFamily="34" charset="0"/>
                  <a:cs typeface="Open Sans" panose="020B0606030504020204" pitchFamily="34" charset="0"/>
                </a:rPr>
                <a:t># </a:t>
              </a:r>
              <a:r>
                <a:rPr lang="en-US" sz="800" b="1" i="0" dirty="0" err="1">
                  <a:solidFill>
                    <a:srgbClr val="202124"/>
                  </a:solidFill>
                  <a:effectLst/>
                  <a:latin typeface="Open Sans" panose="020B0606030504020204" pitchFamily="34" charset="0"/>
                  <a:ea typeface="Open Sans" panose="020B0606030504020204" pitchFamily="34" charset="0"/>
                  <a:cs typeface="Open Sans" panose="020B0606030504020204" pitchFamily="34" charset="0"/>
                </a:rPr>
                <a:t>IaC</a:t>
              </a:r>
              <a:r>
                <a:rPr lang="en-US" sz="800" b="1" i="0" dirty="0">
                  <a:solidFill>
                    <a:srgbClr val="202124"/>
                  </a:solidFill>
                  <a:effectLst/>
                  <a:latin typeface="Open Sans" panose="020B0606030504020204" pitchFamily="34" charset="0"/>
                  <a:ea typeface="Open Sans" panose="020B0606030504020204" pitchFamily="34" charset="0"/>
                  <a:cs typeface="Open Sans" panose="020B0606030504020204" pitchFamily="34" charset="0"/>
                </a:rPr>
                <a:t> with </a:t>
              </a:r>
              <a:r>
                <a:rPr lang="en-US" sz="800" b="1" i="0" dirty="0" err="1">
                  <a:solidFill>
                    <a:srgbClr val="202124"/>
                  </a:solidFill>
                  <a:effectLst/>
                  <a:latin typeface="Open Sans" panose="020B0606030504020204" pitchFamily="34" charset="0"/>
                  <a:ea typeface="Open Sans" panose="020B0606030504020204" pitchFamily="34" charset="0"/>
                  <a:cs typeface="Open Sans" panose="020B0606030504020204" pitchFamily="34" charset="0"/>
                </a:rPr>
                <a:t>Vagrantfile</a:t>
              </a:r>
              <a:r>
                <a:rPr lang="en-US" sz="800" b="1" i="0" dirty="0">
                  <a:solidFill>
                    <a:srgbClr val="202124"/>
                  </a:solidFill>
                  <a:effectLst/>
                  <a:latin typeface="Open Sans" panose="020B0606030504020204" pitchFamily="34" charset="0"/>
                  <a:ea typeface="Open Sans" panose="020B0606030504020204" pitchFamily="34" charset="0"/>
                  <a:cs typeface="Open Sans" panose="020B0606030504020204" pitchFamily="34" charset="0"/>
                </a:rPr>
                <a:t> </a:t>
              </a:r>
            </a:p>
            <a:p>
              <a:pPr marL="171450" indent="-171450">
                <a:spcAft>
                  <a:spcPts val="600"/>
                </a:spcAft>
                <a:buFontTx/>
                <a:buChar char="-"/>
              </a:pPr>
              <a:r>
                <a:rPr lang="en-US" sz="800" dirty="0">
                  <a:latin typeface="Open Sans" panose="020B0606030504020204" pitchFamily="34" charset="0"/>
                  <a:ea typeface="Open Sans" panose="020B0606030504020204" pitchFamily="34" charset="0"/>
                  <a:cs typeface="Open Sans" panose="020B0606030504020204" pitchFamily="34" charset="0"/>
                </a:rPr>
                <a:t>virtual machine info</a:t>
              </a:r>
            </a:p>
            <a:p>
              <a:pPr marL="171450" indent="-171450">
                <a:spcAft>
                  <a:spcPts val="600"/>
                </a:spcAft>
                <a:buFontTx/>
                <a:buChar char="-"/>
              </a:pPr>
              <a:r>
                <a:rPr lang="en-US" sz="800" dirty="0">
                  <a:latin typeface="Open Sans" panose="020B0606030504020204" pitchFamily="34" charset="0"/>
                  <a:ea typeface="Open Sans" panose="020B0606030504020204" pitchFamily="34" charset="0"/>
                  <a:cs typeface="Open Sans" panose="020B0606030504020204" pitchFamily="34" charset="0"/>
                </a:rPr>
                <a:t>networking</a:t>
              </a:r>
            </a:p>
            <a:p>
              <a:pPr marL="171450" indent="-171450">
                <a:spcAft>
                  <a:spcPts val="600"/>
                </a:spcAft>
                <a:buFontTx/>
                <a:buChar char="-"/>
              </a:pPr>
              <a:r>
                <a:rPr lang="en-US" sz="800" dirty="0">
                  <a:latin typeface="Open Sans" panose="020B0606030504020204" pitchFamily="34" charset="0"/>
                  <a:ea typeface="Open Sans" panose="020B0606030504020204" pitchFamily="34" charset="0"/>
                  <a:cs typeface="Open Sans" panose="020B0606030504020204" pitchFamily="34" charset="0"/>
                </a:rPr>
                <a:t>provisioning</a:t>
              </a:r>
            </a:p>
            <a:p>
              <a:pPr marL="171450" indent="-171450">
                <a:spcAft>
                  <a:spcPts val="600"/>
                </a:spcAft>
                <a:buFontTx/>
                <a:buChar char="-"/>
              </a:pPr>
              <a:r>
                <a:rPr lang="en-US" sz="800" dirty="0" err="1">
                  <a:latin typeface="Open Sans" panose="020B0606030504020204" pitchFamily="34" charset="0"/>
                  <a:ea typeface="Open Sans" panose="020B0606030504020204" pitchFamily="34" charset="0"/>
                  <a:cs typeface="Open Sans" panose="020B0606030504020204" pitchFamily="34" charset="0"/>
                </a:rPr>
                <a:t>etc</a:t>
              </a:r>
              <a:r>
                <a:rPr lang="en-US" sz="800" dirty="0">
                  <a:latin typeface="Open Sans" panose="020B0606030504020204" pitchFamily="34" charset="0"/>
                  <a:ea typeface="Open Sans" panose="020B0606030504020204" pitchFamily="34" charset="0"/>
                  <a:cs typeface="Open Sans" panose="020B0606030504020204" pitchFamily="34" charset="0"/>
                </a:rPr>
                <a:t>,..</a:t>
              </a:r>
            </a:p>
          </p:txBody>
        </p:sp>
      </p:grpSp>
    </p:spTree>
    <p:extLst>
      <p:ext uri="{BB962C8B-B14F-4D97-AF65-F5344CB8AC3E}">
        <p14:creationId xmlns:p14="http://schemas.microsoft.com/office/powerpoint/2010/main" val="251844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4"/>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114" b="114"/>
          <a:stretch/>
        </p:blipFill>
        <p:spPr/>
      </p:pic>
      <p:sp>
        <p:nvSpPr>
          <p:cNvPr id="2" name="Title 1"/>
          <p:cNvSpPr>
            <a:spLocks noGrp="1"/>
          </p:cNvSpPr>
          <p:nvPr>
            <p:ph type="title"/>
          </p:nvPr>
        </p:nvSpPr>
        <p:spPr>
          <a:xfrm>
            <a:off x="871601" y="4198808"/>
            <a:ext cx="4389120" cy="265919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What about Ansible?</a:t>
            </a:r>
          </a:p>
        </p:txBody>
      </p:sp>
    </p:spTree>
    <p:extLst>
      <p:ext uri="{BB962C8B-B14F-4D97-AF65-F5344CB8AC3E}">
        <p14:creationId xmlns:p14="http://schemas.microsoft.com/office/powerpoint/2010/main" val="122027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E6107-0034-E143-AC3E-82426BEF2760}"/>
              </a:ext>
            </a:extLst>
          </p:cNvPr>
          <p:cNvSpPr>
            <a:spLocks noGrp="1"/>
          </p:cNvSpPr>
          <p:nvPr>
            <p:ph type="title"/>
          </p:nvPr>
        </p:nvSpPr>
        <p:spPr>
          <a:xfrm>
            <a:off x="504001" y="504000"/>
            <a:ext cx="9011474" cy="738664"/>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Ansible</a:t>
            </a:r>
            <a:br>
              <a:rPr lang="en-US" b="0"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7786F7B0-D16B-BE40-89AB-05988BD33EA4}"/>
              </a:ext>
            </a:extLst>
          </p:cNvPr>
          <p:cNvSpPr>
            <a:spLocks noGrp="1"/>
          </p:cNvSpPr>
          <p:nvPr>
            <p:ph type="body" sz="quarter" idx="13"/>
          </p:nvPr>
        </p:nvSpPr>
        <p:spPr>
          <a:xfrm>
            <a:off x="503999" y="918838"/>
            <a:ext cx="9163050" cy="369333"/>
          </a:xfrm>
        </p:spPr>
        <p:txBody>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What is it? Why is it? </a:t>
            </a:r>
            <a:r>
              <a:rPr lang="en-US" dirty="0">
                <a:latin typeface="Open Sans" panose="020B0606030504020204" pitchFamily="34" charset="0"/>
                <a:ea typeface="Open Sans" panose="020B0606030504020204" pitchFamily="34" charset="0"/>
                <a:cs typeface="Open Sans" panose="020B0606030504020204" pitchFamily="34" charset="0"/>
              </a:rPr>
              <a:t> </a:t>
            </a:r>
          </a:p>
        </p:txBody>
      </p:sp>
      <p:sp>
        <p:nvSpPr>
          <p:cNvPr id="12" name="Rectangle 11">
            <a:extLst>
              <a:ext uri="{FF2B5EF4-FFF2-40B4-BE49-F238E27FC236}">
                <a16:creationId xmlns:a16="http://schemas.microsoft.com/office/drawing/2014/main" id="{639973DD-D867-432D-B5BA-9E36F3A9084E}"/>
              </a:ext>
            </a:extLst>
          </p:cNvPr>
          <p:cNvSpPr/>
          <p:nvPr/>
        </p:nvSpPr>
        <p:spPr>
          <a:xfrm>
            <a:off x="3249227" y="1381321"/>
            <a:ext cx="6693762" cy="5186035"/>
          </a:xfrm>
          <a:prstGeom prst="rect">
            <a:avLst/>
          </a:prstGeom>
        </p:spPr>
        <p:txBody>
          <a:bodyPr wrap="square" lIns="0" tIns="0" rIns="0" bIns="0" numCol="1">
            <a:spAutoFit/>
          </a:bodyPr>
          <a:lstStyle/>
          <a:p>
            <a:pPr lvl="0" defTabSz="914400">
              <a:defRPr/>
            </a:pPr>
            <a:r>
              <a:rPr lang="en-US" sz="1400" dirty="0">
                <a:solidFill>
                  <a:srgbClr val="FF0000"/>
                </a:solidFill>
                <a:latin typeface="Open Sans" panose="020B0606030504020204" pitchFamily="34" charset="0"/>
                <a:ea typeface="Open Sans" panose="020B0606030504020204" pitchFamily="34" charset="0"/>
                <a:cs typeface="Open Sans" panose="020B0606030504020204" pitchFamily="34" charset="0"/>
              </a:rPr>
              <a:t>Our Expectations</a:t>
            </a:r>
            <a:endParaRPr lang="en-CA"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Efficient way to automate repetitive tasks on multiple machines/hosts (i.e.: update / back up / create users / deploy apps)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lvl="0" defTabSz="914400">
              <a:defRPr/>
            </a:pPr>
            <a:r>
              <a:rPr lang="en-US" sz="1400" dirty="0">
                <a:solidFill>
                  <a:srgbClr val="FF0000"/>
                </a:solidFill>
                <a:latin typeface="Open Sans" panose="020B0606030504020204" pitchFamily="34" charset="0"/>
                <a:ea typeface="Open Sans" panose="020B0606030504020204" pitchFamily="34" charset="0"/>
                <a:cs typeface="Open Sans" panose="020B0606030504020204" pitchFamily="34" charset="0"/>
              </a:rPr>
              <a:t>Current Practices</a:t>
            </a:r>
            <a:endParaRPr lang="en-CA"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Manual/Semi-automated app deployments with bash scripts that requires manual logins to hosts one after another and file transferring between hosts</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lvl="0" defTabSz="914400">
              <a:spcBef>
                <a:spcPts val="600"/>
              </a:spcBef>
              <a:defRPr/>
            </a:pPr>
            <a:r>
              <a:rPr lang="en-US" sz="1400" dirty="0">
                <a:solidFill>
                  <a:srgbClr val="FF0000"/>
                </a:solidFill>
                <a:latin typeface="Open Sans" panose="020B0606030504020204" pitchFamily="34" charset="0"/>
                <a:ea typeface="Open Sans" panose="020B0606030504020204" pitchFamily="34" charset="0"/>
                <a:cs typeface="Open Sans" panose="020B0606030504020204" pitchFamily="34" charset="0"/>
              </a:rPr>
              <a:t>Ansible’s Offerings</a:t>
            </a:r>
            <a:endParaRPr lang="en-CA" sz="1400" dirty="0">
              <a:latin typeface="Open Sans" panose="020B0606030504020204" pitchFamily="34" charset="0"/>
              <a:ea typeface="Open Sans" panose="020B0606030504020204" pitchFamily="34" charset="0"/>
              <a:cs typeface="Open Sans" panose="020B0606030504020204" pitchFamily="34" charset="0"/>
            </a:endParaRPr>
          </a:p>
          <a:p>
            <a:pPr marL="285750" lvl="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Execute tasks from your own computer or from a remote machine (jump box)</a:t>
            </a:r>
          </a:p>
          <a:p>
            <a:pPr marL="285750" lvl="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Configuration/Installation/Deployment steps in a single YAML file (instead of manual or shell scripts)</a:t>
            </a:r>
          </a:p>
          <a:p>
            <a:pPr marL="285750" lvl="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Re-use same file multiple times for different environments</a:t>
            </a:r>
          </a:p>
          <a:p>
            <a:pPr marL="285750" lvl="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More reliable and less likely for errors (little to none human interactions)</a:t>
            </a:r>
          </a:p>
          <a:p>
            <a:pPr marL="285750" lvl="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Support all infrastructure (from operating systems to cloud providers, from VM to bare metal)</a:t>
            </a:r>
          </a:p>
          <a:p>
            <a:pPr defTabSz="914400">
              <a:spcBef>
                <a:spcPts val="600"/>
              </a:spcBef>
              <a:defRPr/>
            </a:pPr>
            <a:r>
              <a:rPr lang="en-US" sz="1400" dirty="0">
                <a:solidFill>
                  <a:srgbClr val="FF0000"/>
                </a:solidFill>
                <a:latin typeface="Open Sans" panose="020B0606030504020204" pitchFamily="34" charset="0"/>
                <a:ea typeface="Open Sans" panose="020B0606030504020204" pitchFamily="34" charset="0"/>
                <a:cs typeface="Open Sans" panose="020B0606030504020204" pitchFamily="34" charset="0"/>
              </a:rPr>
              <a:t>Ansible’s Key Tenets</a:t>
            </a:r>
            <a:endParaRPr lang="en-CA" sz="1200" dirty="0">
              <a:latin typeface="Open Sans" panose="020B0606030504020204" pitchFamily="34" charset="0"/>
              <a:ea typeface="Open Sans" panose="020B0606030504020204" pitchFamily="34" charset="0"/>
              <a:cs typeface="Open Sans" panose="020B0606030504020204" pitchFamily="34" charset="0"/>
            </a:endParaRPr>
          </a:p>
          <a:p>
            <a:pPr marL="28575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Declarative but procedural in nature (what tasks to be done in order)</a:t>
            </a:r>
          </a:p>
          <a:p>
            <a:pPr marL="28575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Agent-less (no need to install agents on servers) – more secured and no upgrade effort</a:t>
            </a:r>
          </a:p>
          <a:p>
            <a:pPr marL="28575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Idempotent (an operation can be run multiple times without changing the initial application AKA executing your playbook multiple times without breaking its prior successful runs AKA it knows what has been done and what is needed to be done) </a:t>
            </a:r>
          </a:p>
          <a:p>
            <a:pPr marL="285750" indent="-285750" defTabSz="914400">
              <a:spcBef>
                <a:spcPts val="600"/>
              </a:spcBef>
              <a:buFont typeface="Arial" panose="020B0604020202020204" pitchFamily="34" charset="0"/>
              <a:buChar char="•"/>
              <a:defRPr/>
            </a:pPr>
            <a:r>
              <a:rPr lang="en-CA" sz="1200" dirty="0">
                <a:latin typeface="Open Sans" panose="020B0606030504020204" pitchFamily="34" charset="0"/>
                <a:ea typeface="Open Sans" panose="020B0606030504020204" pitchFamily="34" charset="0"/>
                <a:cs typeface="Open Sans" panose="020B0606030504020204" pitchFamily="34" charset="0"/>
              </a:rPr>
              <a:t>Community driven (someone out there that has already done it for you) – Ansible Galaxy – BUT YOU NEED TO TEST IT</a:t>
            </a:r>
          </a:p>
        </p:txBody>
      </p:sp>
      <p:sp>
        <p:nvSpPr>
          <p:cNvPr id="19" name="Text Placeholder 5">
            <a:hlinkClick r:id="" action="ppaction://noaction"/>
            <a:extLst>
              <a:ext uri="{FF2B5EF4-FFF2-40B4-BE49-F238E27FC236}">
                <a16:creationId xmlns:a16="http://schemas.microsoft.com/office/drawing/2014/main" id="{E2D0FE83-B744-4E52-BD42-FF17C98E2BF0}"/>
              </a:ext>
            </a:extLst>
          </p:cNvPr>
          <p:cNvSpPr txBox="1">
            <a:spLocks/>
          </p:cNvSpPr>
          <p:nvPr/>
        </p:nvSpPr>
        <p:spPr>
          <a:xfrm>
            <a:off x="10318115" y="2724107"/>
            <a:ext cx="1724660" cy="184666"/>
          </a:xfrm>
          <a:prstGeom prst="rect">
            <a:avLst/>
          </a:prstGeom>
        </p:spPr>
        <p:txBody>
          <a:bodyPr vert="horz" wrap="square" lIns="0" tIns="0" rIns="0" bIns="0" rtlCol="0" anchor="t">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rgbClr val="BBBCBC"/>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Demo</a:t>
            </a:r>
          </a:p>
        </p:txBody>
      </p:sp>
      <p:sp>
        <p:nvSpPr>
          <p:cNvPr id="20" name="Text Placeholder 5">
            <a:hlinkClick r:id="" action="ppaction://noaction"/>
            <a:extLst>
              <a:ext uri="{FF2B5EF4-FFF2-40B4-BE49-F238E27FC236}">
                <a16:creationId xmlns:a16="http://schemas.microsoft.com/office/drawing/2014/main" id="{A78F1C80-A893-4519-A6B4-042B7559C623}"/>
              </a:ext>
            </a:extLst>
          </p:cNvPr>
          <p:cNvSpPr txBox="1">
            <a:spLocks/>
          </p:cNvSpPr>
          <p:nvPr/>
        </p:nvSpPr>
        <p:spPr>
          <a:xfrm>
            <a:off x="10318114" y="1716090"/>
            <a:ext cx="1769109" cy="184666"/>
          </a:xfrm>
          <a:prstGeom prst="rect">
            <a:avLst/>
          </a:prstGeom>
        </p:spPr>
        <p:txBody>
          <a:bodyPr vert="horz" wrap="square" lIns="0" tIns="0" rIns="0" bIns="0" rtlCol="0">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chemeClr val="accent1"/>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Initiative Canvas</a:t>
            </a:r>
            <a:r>
              <a:rPr lang="en-US" sz="1200" b="1" dirty="0">
                <a:latin typeface="Open Sans" panose="020B0606030504020204" pitchFamily="34" charset="0"/>
                <a:ea typeface="Open Sans" panose="020B0606030504020204" pitchFamily="34" charset="0"/>
                <a:cs typeface="Open Sans" panose="020B0606030504020204" pitchFamily="34" charset="0"/>
              </a:rPr>
              <a:t>	</a:t>
            </a:r>
          </a:p>
        </p:txBody>
      </p:sp>
      <p:sp>
        <p:nvSpPr>
          <p:cNvPr id="21" name="Text Placeholder 5">
            <a:hlinkClick r:id="rId3" action="ppaction://hlinksldjump"/>
            <a:extLst>
              <a:ext uri="{FF2B5EF4-FFF2-40B4-BE49-F238E27FC236}">
                <a16:creationId xmlns:a16="http://schemas.microsoft.com/office/drawing/2014/main" id="{D44422A2-2DDE-450A-BDFA-44B3126D78D3}"/>
              </a:ext>
            </a:extLst>
          </p:cNvPr>
          <p:cNvSpPr txBox="1">
            <a:spLocks/>
          </p:cNvSpPr>
          <p:nvPr/>
        </p:nvSpPr>
        <p:spPr>
          <a:xfrm>
            <a:off x="10318115" y="2052096"/>
            <a:ext cx="1769108" cy="184666"/>
          </a:xfrm>
          <a:prstGeom prst="rect">
            <a:avLst/>
          </a:prstGeom>
        </p:spPr>
        <p:txBody>
          <a:bodyPr vert="horz" wrap="square" lIns="0" tIns="0" rIns="0" bIns="0" rtlCol="0" anchor="t">
            <a:spAutoFit/>
          </a:bodyPr>
          <a:lstStyle>
            <a:defPPr>
              <a:defRPr lang="de-DE"/>
            </a:defPPr>
            <a:lvl1pPr indent="0">
              <a:spcBef>
                <a:spcPts val="600"/>
              </a:spcBef>
              <a:spcAft>
                <a:spcPts val="0"/>
              </a:spcAft>
              <a:buSzPct val="100000"/>
              <a:buFont typeface="Arial" panose="020B0604020202020204" pitchFamily="34" charset="0"/>
              <a:buNone/>
              <a:tabLst>
                <a:tab pos="6705432" algn="r"/>
              </a:tabLst>
              <a:defRPr sz="1200" b="0">
                <a:cs typeface="Arial"/>
              </a:defRPr>
            </a:lvl1pPr>
            <a:lvl2pPr marL="0" indent="0">
              <a:spcBef>
                <a:spcPts val="600"/>
              </a:spcBef>
              <a:spcAft>
                <a:spcPts val="600"/>
              </a:spcAft>
              <a:buClrTx/>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latin typeface="Open Sans" panose="020B0606030504020204" pitchFamily="34" charset="0"/>
                <a:ea typeface="Open Sans" panose="020B0606030504020204" pitchFamily="34" charset="0"/>
                <a:cs typeface="Open Sans" panose="020B0606030504020204" pitchFamily="34" charset="0"/>
              </a:rPr>
              <a:t>Vagrant</a:t>
            </a:r>
          </a:p>
        </p:txBody>
      </p:sp>
      <p:sp>
        <p:nvSpPr>
          <p:cNvPr id="22" name="Text Placeholder 5">
            <a:hlinkClick r:id="" action="ppaction://noaction"/>
            <a:extLst>
              <a:ext uri="{FF2B5EF4-FFF2-40B4-BE49-F238E27FC236}">
                <a16:creationId xmlns:a16="http://schemas.microsoft.com/office/drawing/2014/main" id="{E4319527-D1A4-4846-873D-CE4DC05D4096}"/>
              </a:ext>
            </a:extLst>
          </p:cNvPr>
          <p:cNvSpPr txBox="1">
            <a:spLocks/>
          </p:cNvSpPr>
          <p:nvPr/>
        </p:nvSpPr>
        <p:spPr>
          <a:xfrm>
            <a:off x="10318115" y="2388102"/>
            <a:ext cx="1724660" cy="184666"/>
          </a:xfrm>
          <a:prstGeom prst="rect">
            <a:avLst/>
          </a:prstGeom>
        </p:spPr>
        <p:txBody>
          <a:bodyPr vert="horz" wrap="square" lIns="0" tIns="0" rIns="0" bIns="0" rtlCol="0">
            <a:spAutoFit/>
          </a:bodyPr>
          <a:lstStyle>
            <a:defPPr>
              <a:defRPr lang="de-DE"/>
            </a:defPPr>
            <a:lvl1pPr indent="0">
              <a:spcBef>
                <a:spcPts val="600"/>
              </a:spcBef>
              <a:spcAft>
                <a:spcPts val="0"/>
              </a:spcAft>
              <a:buSzPct val="100000"/>
              <a:buFont typeface="Arial" panose="020B0604020202020204" pitchFamily="34" charset="0"/>
              <a:buNone/>
              <a:tabLst>
                <a:tab pos="6705432" algn="r"/>
              </a:tabLst>
              <a:defRPr sz="1200" b="1">
                <a:solidFill>
                  <a:schemeClr val="accent1"/>
                </a:solidFill>
              </a:defRPr>
            </a:lvl1pPr>
            <a:lvl2pPr marL="0" indent="0">
              <a:spcBef>
                <a:spcPts val="600"/>
              </a:spcBef>
              <a:spcAft>
                <a:spcPts val="600"/>
              </a:spcAft>
              <a:buClrTx/>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latin typeface="Open Sans" panose="020B0606030504020204" pitchFamily="34" charset="0"/>
                <a:ea typeface="Open Sans" panose="020B0606030504020204" pitchFamily="34" charset="0"/>
                <a:cs typeface="Open Sans" panose="020B0606030504020204" pitchFamily="34" charset="0"/>
              </a:rPr>
              <a:t>Ansible</a:t>
            </a:r>
          </a:p>
        </p:txBody>
      </p:sp>
      <p:sp>
        <p:nvSpPr>
          <p:cNvPr id="11" name="Rectangle 10">
            <a:extLst>
              <a:ext uri="{FF2B5EF4-FFF2-40B4-BE49-F238E27FC236}">
                <a16:creationId xmlns:a16="http://schemas.microsoft.com/office/drawing/2014/main" id="{A873B4B1-B808-D3B6-9EF7-254562FB8AE8}"/>
              </a:ext>
            </a:extLst>
          </p:cNvPr>
          <p:cNvSpPr/>
          <p:nvPr/>
        </p:nvSpPr>
        <p:spPr>
          <a:xfrm>
            <a:off x="503999" y="1838800"/>
            <a:ext cx="2417918" cy="1240083"/>
          </a:xfrm>
          <a:prstGeom prst="rect">
            <a:avLst/>
          </a:prstGeom>
          <a:solidFill>
            <a:schemeClr val="bg1"/>
          </a:solidFill>
          <a:ln w="28575">
            <a:solidFill>
              <a:schemeClr val="accent1"/>
            </a:solidFill>
          </a:ln>
        </p:spPr>
        <p:txBody>
          <a:bodyPr wrap="square" lIns="182880" tIns="182880" rIns="182880" bIns="182880">
            <a:spAutoFit/>
          </a:bodyPr>
          <a:lstStyle/>
          <a:p>
            <a:pPr lvl="0">
              <a:lnSpc>
                <a:spcPct val="120000"/>
              </a:lnSpc>
              <a:spcAft>
                <a:spcPts val="400"/>
              </a:spcAft>
              <a:buClr>
                <a:srgbClr val="787878"/>
              </a:buClr>
            </a:pPr>
            <a:r>
              <a:rPr lang="en-US" sz="1200" dirty="0">
                <a:latin typeface="Open Sans" panose="020B0606030504020204" pitchFamily="34" charset="0"/>
                <a:ea typeface="Open Sans" panose="020B0606030504020204" pitchFamily="34" charset="0"/>
                <a:cs typeface="Open Sans" panose="020B0606030504020204" pitchFamily="34" charset="0"/>
              </a:rPr>
              <a:t>the simplest way to automate apps and IT infrastructure (provision, config management, etc.)</a:t>
            </a:r>
          </a:p>
        </p:txBody>
      </p:sp>
      <p:cxnSp>
        <p:nvCxnSpPr>
          <p:cNvPr id="13" name="Straight Connector 12">
            <a:extLst>
              <a:ext uri="{FF2B5EF4-FFF2-40B4-BE49-F238E27FC236}">
                <a16:creationId xmlns:a16="http://schemas.microsoft.com/office/drawing/2014/main" id="{5E1CDD31-929C-E88F-0938-0F09DA5CEEB5}"/>
              </a:ext>
            </a:extLst>
          </p:cNvPr>
          <p:cNvCxnSpPr>
            <a:cxnSpLocks/>
            <a:stCxn id="11" idx="2"/>
          </p:cNvCxnSpPr>
          <p:nvPr/>
        </p:nvCxnSpPr>
        <p:spPr>
          <a:xfrm>
            <a:off x="1712958" y="3078883"/>
            <a:ext cx="0" cy="59647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098" name="Picture 2" descr="Ansible - Simple IT Automation">
            <a:extLst>
              <a:ext uri="{FF2B5EF4-FFF2-40B4-BE49-F238E27FC236}">
                <a16:creationId xmlns:a16="http://schemas.microsoft.com/office/drawing/2014/main" id="{E94EC9CF-DF45-F0FA-4A47-4281A9536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332" y="3694458"/>
            <a:ext cx="2073252" cy="207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986527"/>
      </p:ext>
    </p:extLst>
  </p:cSld>
  <p:clrMapOvr>
    <a:masterClrMapping/>
  </p:clrMapOvr>
</p:sld>
</file>

<file path=ppt/theme/theme1.xml><?xml version="1.0" encoding="utf-8"?>
<a:theme xmlns:a="http://schemas.openxmlformats.org/drawingml/2006/main" name="SAP_2017_16x9_white">
  <a:themeElements>
    <a:clrScheme name="Custom 1">
      <a:dk1>
        <a:srgbClr val="000000"/>
      </a:dk1>
      <a:lt1>
        <a:srgbClr val="FFFFFF"/>
      </a:lt1>
      <a:dk2>
        <a:srgbClr val="CCCCCC"/>
      </a:dk2>
      <a:lt2>
        <a:srgbClr val="999999"/>
      </a:lt2>
      <a:accent1>
        <a:srgbClr val="FF5729"/>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599</TotalTime>
  <Words>888</Words>
  <Application>Microsoft Office PowerPoint</Application>
  <PresentationFormat>Custom</PresentationFormat>
  <Paragraphs>146</Paragraphs>
  <Slides>12</Slides>
  <Notes>10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SAP_2017_16x9_white</vt:lpstr>
      <vt:lpstr>Vagrant and Ansible in Action</vt:lpstr>
      <vt:lpstr>Agenda</vt:lpstr>
      <vt:lpstr>PowerPoint Presentation</vt:lpstr>
      <vt:lpstr>Initiative Canvas</vt:lpstr>
      <vt:lpstr>Hello, Vagrant </vt:lpstr>
      <vt:lpstr>Vagrant </vt:lpstr>
      <vt:lpstr>Vagrant</vt:lpstr>
      <vt:lpstr>What about Ansible?</vt:lpstr>
      <vt:lpstr>Ansible </vt:lpstr>
      <vt:lpstr>Ansible </vt:lpstr>
      <vt:lpstr>Time for a Demo</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2017/16:9/white</cp:keywords>
  <cp:lastModifiedBy>Thanh Tung Nguyen</cp:lastModifiedBy>
  <cp:revision>19</cp:revision>
  <dcterms:created xsi:type="dcterms:W3CDTF">2015-10-14T11:21:43Z</dcterms:created>
  <dcterms:modified xsi:type="dcterms:W3CDTF">2024-08-15T18:04:53Z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